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bookmarkIdSeed="2">
  <p:sldMasterIdLst>
    <p:sldMasterId id="2147483648" r:id="rId1"/>
    <p:sldMasterId id="2147483666" r:id="rId2"/>
  </p:sldMasterIdLst>
  <p:sldIdLst>
    <p:sldId id="256" r:id="rId3"/>
    <p:sldId id="257" r:id="rId4"/>
    <p:sldId id="263" r:id="rId5"/>
    <p:sldId id="259" r:id="rId6"/>
    <p:sldId id="264" r:id="rId7"/>
    <p:sldId id="265" r:id="rId8"/>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D091A9-712A-47FE-B84A-E369463DBA36}" v="6" dt="2024-09-06T10:29:44.118"/>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4" d="100"/>
          <a:sy n="54" d="100"/>
        </p:scale>
        <p:origin x="2310" y="3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microsoft.com/office/2015/10/relationships/revisionInfo" Target="revisionInfo.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400" b="1" i="0" u="sng">
                <a:solidFill>
                  <a:srgbClr val="010202"/>
                </a:solidFill>
                <a:latin typeface="Azo Sans Medium"/>
                <a:cs typeface="Azo Sans Medium"/>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sz="2400" b="1" i="0">
                <a:solidFill>
                  <a:srgbClr val="79BA43"/>
                </a:solidFill>
                <a:latin typeface="Azo Sans"/>
                <a:cs typeface="Azo San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9/9/2024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27726-F1D0-763E-B0D9-30E8BF0C1409}"/>
              </a:ext>
            </a:extLst>
          </p:cNvPr>
          <p:cNvSpPr>
            <a:spLocks noGrp="1"/>
          </p:cNvSpPr>
          <p:nvPr>
            <p:ph type="title"/>
          </p:nvPr>
        </p:nvSpPr>
        <p:spPr>
          <a:xfrm>
            <a:off x="520700" y="569913"/>
            <a:ext cx="6516688" cy="2066925"/>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FC20879-98EC-ED8D-9F46-B671F178378D}"/>
              </a:ext>
            </a:extLst>
          </p:cNvPr>
          <p:cNvSpPr>
            <a:spLocks noGrp="1"/>
          </p:cNvSpPr>
          <p:nvPr>
            <p:ph type="body" idx="1"/>
          </p:nvPr>
        </p:nvSpPr>
        <p:spPr>
          <a:xfrm>
            <a:off x="520700" y="2620963"/>
            <a:ext cx="3197225" cy="1285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19F5D72-11EB-D298-6646-099C9080425D}"/>
              </a:ext>
            </a:extLst>
          </p:cNvPr>
          <p:cNvSpPr>
            <a:spLocks noGrp="1"/>
          </p:cNvSpPr>
          <p:nvPr>
            <p:ph sz="half" idx="2"/>
          </p:nvPr>
        </p:nvSpPr>
        <p:spPr>
          <a:xfrm>
            <a:off x="520700" y="3906838"/>
            <a:ext cx="3197225" cy="5745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440B3D6-AACA-D30D-3DEB-A71E92B54727}"/>
              </a:ext>
            </a:extLst>
          </p:cNvPr>
          <p:cNvSpPr>
            <a:spLocks noGrp="1"/>
          </p:cNvSpPr>
          <p:nvPr>
            <p:ph type="body" sz="quarter" idx="3"/>
          </p:nvPr>
        </p:nvSpPr>
        <p:spPr>
          <a:xfrm>
            <a:off x="3825875" y="2620963"/>
            <a:ext cx="3211513" cy="1285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2FB2BD-1A8D-C1B6-081F-34A2847E3C44}"/>
              </a:ext>
            </a:extLst>
          </p:cNvPr>
          <p:cNvSpPr>
            <a:spLocks noGrp="1"/>
          </p:cNvSpPr>
          <p:nvPr>
            <p:ph sz="quarter" idx="4"/>
          </p:nvPr>
        </p:nvSpPr>
        <p:spPr>
          <a:xfrm>
            <a:off x="3825875" y="3906838"/>
            <a:ext cx="3211513" cy="5745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7E38B5B-4628-146A-E00E-74BDC1073378}"/>
              </a:ext>
            </a:extLst>
          </p:cNvPr>
          <p:cNvSpPr>
            <a:spLocks noGrp="1"/>
          </p:cNvSpPr>
          <p:nvPr>
            <p:ph type="dt" sz="half" idx="10"/>
          </p:nvPr>
        </p:nvSpPr>
        <p:spPr/>
        <p:txBody>
          <a:bodyPr/>
          <a:lstStyle/>
          <a:p>
            <a:fld id="{F64F43E9-84A3-427E-8B59-873E1D85B6A1}" type="datetimeFigureOut">
              <a:rPr lang="en-GB" smtClean="0"/>
              <a:t>09/09/2024</a:t>
            </a:fld>
            <a:endParaRPr lang="en-GB"/>
          </a:p>
        </p:txBody>
      </p:sp>
      <p:sp>
        <p:nvSpPr>
          <p:cNvPr id="8" name="Footer Placeholder 7">
            <a:extLst>
              <a:ext uri="{FF2B5EF4-FFF2-40B4-BE49-F238E27FC236}">
                <a16:creationId xmlns:a16="http://schemas.microsoft.com/office/drawing/2014/main" id="{F97569F4-6847-C978-4555-A89561442E1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563398E-61DA-12A4-7782-65C46B641419}"/>
              </a:ext>
            </a:extLst>
          </p:cNvPr>
          <p:cNvSpPr>
            <a:spLocks noGrp="1"/>
          </p:cNvSpPr>
          <p:nvPr>
            <p:ph type="sldNum" sz="quarter" idx="12"/>
          </p:nvPr>
        </p:nvSpPr>
        <p:spPr/>
        <p:txBody>
          <a:bodyPr/>
          <a:lstStyle/>
          <a:p>
            <a:fld id="{146495E6-8A91-4D04-9387-BDAD20A67F28}" type="slidenum">
              <a:rPr lang="en-GB" smtClean="0"/>
              <a:t>‹#›</a:t>
            </a:fld>
            <a:endParaRPr lang="en-GB"/>
          </a:p>
        </p:txBody>
      </p:sp>
    </p:spTree>
    <p:extLst>
      <p:ext uri="{BB962C8B-B14F-4D97-AF65-F5344CB8AC3E}">
        <p14:creationId xmlns:p14="http://schemas.microsoft.com/office/powerpoint/2010/main" val="3350610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A91C0-3C4E-AFEB-4726-3BFC22EE94F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511B5E4-9C55-FF9A-328A-6E11601C6BEB}"/>
              </a:ext>
            </a:extLst>
          </p:cNvPr>
          <p:cNvSpPr>
            <a:spLocks noGrp="1"/>
          </p:cNvSpPr>
          <p:nvPr>
            <p:ph type="dt" sz="half" idx="10"/>
          </p:nvPr>
        </p:nvSpPr>
        <p:spPr/>
        <p:txBody>
          <a:bodyPr/>
          <a:lstStyle/>
          <a:p>
            <a:fld id="{F64F43E9-84A3-427E-8B59-873E1D85B6A1}" type="datetimeFigureOut">
              <a:rPr lang="en-GB" smtClean="0"/>
              <a:t>09/09/2024</a:t>
            </a:fld>
            <a:endParaRPr lang="en-GB"/>
          </a:p>
        </p:txBody>
      </p:sp>
      <p:sp>
        <p:nvSpPr>
          <p:cNvPr id="4" name="Footer Placeholder 3">
            <a:extLst>
              <a:ext uri="{FF2B5EF4-FFF2-40B4-BE49-F238E27FC236}">
                <a16:creationId xmlns:a16="http://schemas.microsoft.com/office/drawing/2014/main" id="{B4616FEA-36EA-0707-36F8-2CD9C35AE00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8EA70E3-9D68-C803-16EE-7D7BB09CF145}"/>
              </a:ext>
            </a:extLst>
          </p:cNvPr>
          <p:cNvSpPr>
            <a:spLocks noGrp="1"/>
          </p:cNvSpPr>
          <p:nvPr>
            <p:ph type="sldNum" sz="quarter" idx="12"/>
          </p:nvPr>
        </p:nvSpPr>
        <p:spPr/>
        <p:txBody>
          <a:bodyPr/>
          <a:lstStyle/>
          <a:p>
            <a:fld id="{146495E6-8A91-4D04-9387-BDAD20A67F28}" type="slidenum">
              <a:rPr lang="en-GB" smtClean="0"/>
              <a:t>‹#›</a:t>
            </a:fld>
            <a:endParaRPr lang="en-GB"/>
          </a:p>
        </p:txBody>
      </p:sp>
    </p:spTree>
    <p:extLst>
      <p:ext uri="{BB962C8B-B14F-4D97-AF65-F5344CB8AC3E}">
        <p14:creationId xmlns:p14="http://schemas.microsoft.com/office/powerpoint/2010/main" val="4228011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1151BB-CDB4-60E6-39AB-B9F9107CB8D1}"/>
              </a:ext>
            </a:extLst>
          </p:cNvPr>
          <p:cNvSpPr>
            <a:spLocks noGrp="1"/>
          </p:cNvSpPr>
          <p:nvPr>
            <p:ph type="dt" sz="half" idx="10"/>
          </p:nvPr>
        </p:nvSpPr>
        <p:spPr/>
        <p:txBody>
          <a:bodyPr/>
          <a:lstStyle/>
          <a:p>
            <a:fld id="{F64F43E9-84A3-427E-8B59-873E1D85B6A1}" type="datetimeFigureOut">
              <a:rPr lang="en-GB" smtClean="0"/>
              <a:t>09/09/2024</a:t>
            </a:fld>
            <a:endParaRPr lang="en-GB"/>
          </a:p>
        </p:txBody>
      </p:sp>
      <p:sp>
        <p:nvSpPr>
          <p:cNvPr id="3" name="Footer Placeholder 2">
            <a:extLst>
              <a:ext uri="{FF2B5EF4-FFF2-40B4-BE49-F238E27FC236}">
                <a16:creationId xmlns:a16="http://schemas.microsoft.com/office/drawing/2014/main" id="{6429E253-A7F5-17F7-F38C-3C58E9E415D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7E4C4A0-AF0A-4456-0B49-B80E7D6FF61D}"/>
              </a:ext>
            </a:extLst>
          </p:cNvPr>
          <p:cNvSpPr>
            <a:spLocks noGrp="1"/>
          </p:cNvSpPr>
          <p:nvPr>
            <p:ph type="sldNum" sz="quarter" idx="12"/>
          </p:nvPr>
        </p:nvSpPr>
        <p:spPr/>
        <p:txBody>
          <a:bodyPr/>
          <a:lstStyle/>
          <a:p>
            <a:fld id="{146495E6-8A91-4D04-9387-BDAD20A67F28}" type="slidenum">
              <a:rPr lang="en-GB" smtClean="0"/>
              <a:t>‹#›</a:t>
            </a:fld>
            <a:endParaRPr lang="en-GB"/>
          </a:p>
        </p:txBody>
      </p:sp>
    </p:spTree>
    <p:extLst>
      <p:ext uri="{BB962C8B-B14F-4D97-AF65-F5344CB8AC3E}">
        <p14:creationId xmlns:p14="http://schemas.microsoft.com/office/powerpoint/2010/main" val="29291027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D794A-11E8-7583-96A4-90F09A22F71A}"/>
              </a:ext>
            </a:extLst>
          </p:cNvPr>
          <p:cNvSpPr>
            <a:spLocks noGrp="1"/>
          </p:cNvSpPr>
          <p:nvPr>
            <p:ph type="title"/>
          </p:nvPr>
        </p:nvSpPr>
        <p:spPr>
          <a:xfrm>
            <a:off x="520700" y="712788"/>
            <a:ext cx="2436813" cy="249555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F1DA205-9D69-75C1-E8EC-B59326C6266E}"/>
              </a:ext>
            </a:extLst>
          </p:cNvPr>
          <p:cNvSpPr>
            <a:spLocks noGrp="1"/>
          </p:cNvSpPr>
          <p:nvPr>
            <p:ph idx="1"/>
          </p:nvPr>
        </p:nvSpPr>
        <p:spPr>
          <a:xfrm>
            <a:off x="3213100" y="1539875"/>
            <a:ext cx="3824288" cy="7599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8543E81-1B27-DDCD-D6D0-191C396FF3E1}"/>
              </a:ext>
            </a:extLst>
          </p:cNvPr>
          <p:cNvSpPr>
            <a:spLocks noGrp="1"/>
          </p:cNvSpPr>
          <p:nvPr>
            <p:ph type="body" sz="half" idx="2"/>
          </p:nvPr>
        </p:nvSpPr>
        <p:spPr>
          <a:xfrm>
            <a:off x="520700" y="3208338"/>
            <a:ext cx="2436813" cy="59436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5B3432-4171-62A3-0F93-4AB16E6B179E}"/>
              </a:ext>
            </a:extLst>
          </p:cNvPr>
          <p:cNvSpPr>
            <a:spLocks noGrp="1"/>
          </p:cNvSpPr>
          <p:nvPr>
            <p:ph type="dt" sz="half" idx="10"/>
          </p:nvPr>
        </p:nvSpPr>
        <p:spPr/>
        <p:txBody>
          <a:bodyPr/>
          <a:lstStyle/>
          <a:p>
            <a:fld id="{F64F43E9-84A3-427E-8B59-873E1D85B6A1}" type="datetimeFigureOut">
              <a:rPr lang="en-GB" smtClean="0"/>
              <a:t>09/09/2024</a:t>
            </a:fld>
            <a:endParaRPr lang="en-GB"/>
          </a:p>
        </p:txBody>
      </p:sp>
      <p:sp>
        <p:nvSpPr>
          <p:cNvPr id="6" name="Footer Placeholder 5">
            <a:extLst>
              <a:ext uri="{FF2B5EF4-FFF2-40B4-BE49-F238E27FC236}">
                <a16:creationId xmlns:a16="http://schemas.microsoft.com/office/drawing/2014/main" id="{EF30F052-62A4-03ED-3FF6-91A1C0CC0DD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9906322-F8AB-81CD-9FCD-F73D0359A9AC}"/>
              </a:ext>
            </a:extLst>
          </p:cNvPr>
          <p:cNvSpPr>
            <a:spLocks noGrp="1"/>
          </p:cNvSpPr>
          <p:nvPr>
            <p:ph type="sldNum" sz="quarter" idx="12"/>
          </p:nvPr>
        </p:nvSpPr>
        <p:spPr/>
        <p:txBody>
          <a:bodyPr/>
          <a:lstStyle/>
          <a:p>
            <a:fld id="{146495E6-8A91-4D04-9387-BDAD20A67F28}" type="slidenum">
              <a:rPr lang="en-GB" smtClean="0"/>
              <a:t>‹#›</a:t>
            </a:fld>
            <a:endParaRPr lang="en-GB"/>
          </a:p>
        </p:txBody>
      </p:sp>
    </p:spTree>
    <p:extLst>
      <p:ext uri="{BB962C8B-B14F-4D97-AF65-F5344CB8AC3E}">
        <p14:creationId xmlns:p14="http://schemas.microsoft.com/office/powerpoint/2010/main" val="7915339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D8E57-B3DA-B516-8188-890CCE029D1E}"/>
              </a:ext>
            </a:extLst>
          </p:cNvPr>
          <p:cNvSpPr>
            <a:spLocks noGrp="1"/>
          </p:cNvSpPr>
          <p:nvPr>
            <p:ph type="title"/>
          </p:nvPr>
        </p:nvSpPr>
        <p:spPr>
          <a:xfrm>
            <a:off x="520700" y="712788"/>
            <a:ext cx="2436813" cy="249555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3556A6A-A2A6-51DB-3292-5105BCB6024F}"/>
              </a:ext>
            </a:extLst>
          </p:cNvPr>
          <p:cNvSpPr>
            <a:spLocks noGrp="1"/>
          </p:cNvSpPr>
          <p:nvPr>
            <p:ph type="pic" idx="1"/>
          </p:nvPr>
        </p:nvSpPr>
        <p:spPr>
          <a:xfrm>
            <a:off x="3213100" y="1539875"/>
            <a:ext cx="3824288" cy="75993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695284A-EA05-E82C-9DDA-77127889A299}"/>
              </a:ext>
            </a:extLst>
          </p:cNvPr>
          <p:cNvSpPr>
            <a:spLocks noGrp="1"/>
          </p:cNvSpPr>
          <p:nvPr>
            <p:ph type="body" sz="half" idx="2"/>
          </p:nvPr>
        </p:nvSpPr>
        <p:spPr>
          <a:xfrm>
            <a:off x="520700" y="3208338"/>
            <a:ext cx="2436813" cy="59436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F000CD-FBB2-83AA-2333-A97368538003}"/>
              </a:ext>
            </a:extLst>
          </p:cNvPr>
          <p:cNvSpPr>
            <a:spLocks noGrp="1"/>
          </p:cNvSpPr>
          <p:nvPr>
            <p:ph type="dt" sz="half" idx="10"/>
          </p:nvPr>
        </p:nvSpPr>
        <p:spPr/>
        <p:txBody>
          <a:bodyPr/>
          <a:lstStyle/>
          <a:p>
            <a:fld id="{F64F43E9-84A3-427E-8B59-873E1D85B6A1}" type="datetimeFigureOut">
              <a:rPr lang="en-GB" smtClean="0"/>
              <a:t>09/09/2024</a:t>
            </a:fld>
            <a:endParaRPr lang="en-GB"/>
          </a:p>
        </p:txBody>
      </p:sp>
      <p:sp>
        <p:nvSpPr>
          <p:cNvPr id="6" name="Footer Placeholder 5">
            <a:extLst>
              <a:ext uri="{FF2B5EF4-FFF2-40B4-BE49-F238E27FC236}">
                <a16:creationId xmlns:a16="http://schemas.microsoft.com/office/drawing/2014/main" id="{659685E9-D0E6-B5D7-AD11-5A9E62FE938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8B74A09-E7A5-FD24-FF31-665EE32FA845}"/>
              </a:ext>
            </a:extLst>
          </p:cNvPr>
          <p:cNvSpPr>
            <a:spLocks noGrp="1"/>
          </p:cNvSpPr>
          <p:nvPr>
            <p:ph type="sldNum" sz="quarter" idx="12"/>
          </p:nvPr>
        </p:nvSpPr>
        <p:spPr/>
        <p:txBody>
          <a:bodyPr/>
          <a:lstStyle/>
          <a:p>
            <a:fld id="{146495E6-8A91-4D04-9387-BDAD20A67F28}" type="slidenum">
              <a:rPr lang="en-GB" smtClean="0"/>
              <a:t>‹#›</a:t>
            </a:fld>
            <a:endParaRPr lang="en-GB"/>
          </a:p>
        </p:txBody>
      </p:sp>
    </p:spTree>
    <p:extLst>
      <p:ext uri="{BB962C8B-B14F-4D97-AF65-F5344CB8AC3E}">
        <p14:creationId xmlns:p14="http://schemas.microsoft.com/office/powerpoint/2010/main" val="34909769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8BD76-4B79-B382-3F3A-9A7E7C7A94F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C18A837-083A-91BF-B470-D1B42578B7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6B06D16-DE4D-08D1-6A63-60FD9062F7D8}"/>
              </a:ext>
            </a:extLst>
          </p:cNvPr>
          <p:cNvSpPr>
            <a:spLocks noGrp="1"/>
          </p:cNvSpPr>
          <p:nvPr>
            <p:ph type="dt" sz="half" idx="10"/>
          </p:nvPr>
        </p:nvSpPr>
        <p:spPr/>
        <p:txBody>
          <a:bodyPr/>
          <a:lstStyle/>
          <a:p>
            <a:fld id="{F64F43E9-84A3-427E-8B59-873E1D85B6A1}" type="datetimeFigureOut">
              <a:rPr lang="en-GB" smtClean="0"/>
              <a:t>09/09/2024</a:t>
            </a:fld>
            <a:endParaRPr lang="en-GB"/>
          </a:p>
        </p:txBody>
      </p:sp>
      <p:sp>
        <p:nvSpPr>
          <p:cNvPr id="5" name="Footer Placeholder 4">
            <a:extLst>
              <a:ext uri="{FF2B5EF4-FFF2-40B4-BE49-F238E27FC236}">
                <a16:creationId xmlns:a16="http://schemas.microsoft.com/office/drawing/2014/main" id="{625DA10A-995C-81FD-E6D9-0B00EF99567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43452E8-0D07-72EE-150D-AF2D7EDE5398}"/>
              </a:ext>
            </a:extLst>
          </p:cNvPr>
          <p:cNvSpPr>
            <a:spLocks noGrp="1"/>
          </p:cNvSpPr>
          <p:nvPr>
            <p:ph type="sldNum" sz="quarter" idx="12"/>
          </p:nvPr>
        </p:nvSpPr>
        <p:spPr/>
        <p:txBody>
          <a:bodyPr/>
          <a:lstStyle/>
          <a:p>
            <a:fld id="{146495E6-8A91-4D04-9387-BDAD20A67F28}" type="slidenum">
              <a:rPr lang="en-GB" smtClean="0"/>
              <a:t>‹#›</a:t>
            </a:fld>
            <a:endParaRPr lang="en-GB"/>
          </a:p>
        </p:txBody>
      </p:sp>
    </p:spTree>
    <p:extLst>
      <p:ext uri="{BB962C8B-B14F-4D97-AF65-F5344CB8AC3E}">
        <p14:creationId xmlns:p14="http://schemas.microsoft.com/office/powerpoint/2010/main" val="39535587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F4E0A0-E6A3-D72D-F4BC-E9DFCCEE2198}"/>
              </a:ext>
            </a:extLst>
          </p:cNvPr>
          <p:cNvSpPr>
            <a:spLocks noGrp="1"/>
          </p:cNvSpPr>
          <p:nvPr>
            <p:ph type="title" orient="vert"/>
          </p:nvPr>
        </p:nvSpPr>
        <p:spPr>
          <a:xfrm>
            <a:off x="5408613" y="569913"/>
            <a:ext cx="1628775" cy="9061450"/>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D4E0F12-2F7A-E157-43A3-908F0CB2F132}"/>
              </a:ext>
            </a:extLst>
          </p:cNvPr>
          <p:cNvSpPr>
            <a:spLocks noGrp="1"/>
          </p:cNvSpPr>
          <p:nvPr>
            <p:ph type="body" orient="vert" idx="1"/>
          </p:nvPr>
        </p:nvSpPr>
        <p:spPr>
          <a:xfrm>
            <a:off x="519113" y="569913"/>
            <a:ext cx="4737100" cy="906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B164B21-8369-548F-198F-A601AB8444DA}"/>
              </a:ext>
            </a:extLst>
          </p:cNvPr>
          <p:cNvSpPr>
            <a:spLocks noGrp="1"/>
          </p:cNvSpPr>
          <p:nvPr>
            <p:ph type="dt" sz="half" idx="10"/>
          </p:nvPr>
        </p:nvSpPr>
        <p:spPr/>
        <p:txBody>
          <a:bodyPr/>
          <a:lstStyle/>
          <a:p>
            <a:fld id="{F64F43E9-84A3-427E-8B59-873E1D85B6A1}" type="datetimeFigureOut">
              <a:rPr lang="en-GB" smtClean="0"/>
              <a:t>09/09/2024</a:t>
            </a:fld>
            <a:endParaRPr lang="en-GB"/>
          </a:p>
        </p:txBody>
      </p:sp>
      <p:sp>
        <p:nvSpPr>
          <p:cNvPr id="5" name="Footer Placeholder 4">
            <a:extLst>
              <a:ext uri="{FF2B5EF4-FFF2-40B4-BE49-F238E27FC236}">
                <a16:creationId xmlns:a16="http://schemas.microsoft.com/office/drawing/2014/main" id="{91C3FD31-33DE-0E1B-4382-DC1785BCFE5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52300D0-A2F3-E497-FC0A-A7E7218E9F7D}"/>
              </a:ext>
            </a:extLst>
          </p:cNvPr>
          <p:cNvSpPr>
            <a:spLocks noGrp="1"/>
          </p:cNvSpPr>
          <p:nvPr>
            <p:ph type="sldNum" sz="quarter" idx="12"/>
          </p:nvPr>
        </p:nvSpPr>
        <p:spPr/>
        <p:txBody>
          <a:bodyPr/>
          <a:lstStyle/>
          <a:p>
            <a:fld id="{146495E6-8A91-4D04-9387-BDAD20A67F28}" type="slidenum">
              <a:rPr lang="en-GB" smtClean="0"/>
              <a:t>‹#›</a:t>
            </a:fld>
            <a:endParaRPr lang="en-GB"/>
          </a:p>
        </p:txBody>
      </p:sp>
    </p:spTree>
    <p:extLst>
      <p:ext uri="{BB962C8B-B14F-4D97-AF65-F5344CB8AC3E}">
        <p14:creationId xmlns:p14="http://schemas.microsoft.com/office/powerpoint/2010/main" val="3322697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u="sng">
                <a:solidFill>
                  <a:srgbClr val="010202"/>
                </a:solidFill>
                <a:latin typeface="Azo Sans Medium"/>
                <a:cs typeface="Azo Sans Medium"/>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9/9/2024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u="sng">
                <a:solidFill>
                  <a:srgbClr val="010202"/>
                </a:solidFill>
                <a:latin typeface="Azo Sans Medium"/>
                <a:cs typeface="Azo Sans Medium"/>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9/9/2024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9/9/2024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416EB-D88E-67F9-EFA9-76CB7B6B27F4}"/>
              </a:ext>
            </a:extLst>
          </p:cNvPr>
          <p:cNvSpPr>
            <a:spLocks noGrp="1"/>
          </p:cNvSpPr>
          <p:nvPr>
            <p:ph type="ctrTitle"/>
          </p:nvPr>
        </p:nvSpPr>
        <p:spPr>
          <a:xfrm>
            <a:off x="944563" y="1749425"/>
            <a:ext cx="5667375" cy="3724275"/>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5BBF697-8355-E9CB-7FAC-592FDAB6B0A8}"/>
              </a:ext>
            </a:extLst>
          </p:cNvPr>
          <p:cNvSpPr>
            <a:spLocks noGrp="1"/>
          </p:cNvSpPr>
          <p:nvPr>
            <p:ph type="subTitle" idx="1"/>
          </p:nvPr>
        </p:nvSpPr>
        <p:spPr>
          <a:xfrm>
            <a:off x="944563" y="5616575"/>
            <a:ext cx="5667375" cy="258127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DA17B5C-5689-8CE4-8537-79CF1A87B7B0}"/>
              </a:ext>
            </a:extLst>
          </p:cNvPr>
          <p:cNvSpPr>
            <a:spLocks noGrp="1"/>
          </p:cNvSpPr>
          <p:nvPr>
            <p:ph type="dt" sz="half" idx="10"/>
          </p:nvPr>
        </p:nvSpPr>
        <p:spPr/>
        <p:txBody>
          <a:bodyPr/>
          <a:lstStyle/>
          <a:p>
            <a:fld id="{F64F43E9-84A3-427E-8B59-873E1D85B6A1}" type="datetimeFigureOut">
              <a:rPr lang="en-GB" smtClean="0"/>
              <a:t>09/09/2024</a:t>
            </a:fld>
            <a:endParaRPr lang="en-GB"/>
          </a:p>
        </p:txBody>
      </p:sp>
      <p:sp>
        <p:nvSpPr>
          <p:cNvPr id="5" name="Footer Placeholder 4">
            <a:extLst>
              <a:ext uri="{FF2B5EF4-FFF2-40B4-BE49-F238E27FC236}">
                <a16:creationId xmlns:a16="http://schemas.microsoft.com/office/drawing/2014/main" id="{4A8FB71B-6603-65AE-7948-EB2DEFCF6A4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60D9F6C-B239-82BA-A70B-B6F381F56728}"/>
              </a:ext>
            </a:extLst>
          </p:cNvPr>
          <p:cNvSpPr>
            <a:spLocks noGrp="1"/>
          </p:cNvSpPr>
          <p:nvPr>
            <p:ph type="sldNum" sz="quarter" idx="12"/>
          </p:nvPr>
        </p:nvSpPr>
        <p:spPr/>
        <p:txBody>
          <a:bodyPr/>
          <a:lstStyle/>
          <a:p>
            <a:fld id="{146495E6-8A91-4D04-9387-BDAD20A67F28}" type="slidenum">
              <a:rPr lang="en-GB" smtClean="0"/>
              <a:t>‹#›</a:t>
            </a:fld>
            <a:endParaRPr lang="en-GB"/>
          </a:p>
        </p:txBody>
      </p:sp>
    </p:spTree>
    <p:extLst>
      <p:ext uri="{BB962C8B-B14F-4D97-AF65-F5344CB8AC3E}">
        <p14:creationId xmlns:p14="http://schemas.microsoft.com/office/powerpoint/2010/main" val="3657251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3352C-735B-8AE5-DDD9-A938616A373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32F84AA-EFE0-E0AA-2520-B4BD8DDAAC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33309B7-1292-1B86-8827-200AAF3E8649}"/>
              </a:ext>
            </a:extLst>
          </p:cNvPr>
          <p:cNvSpPr>
            <a:spLocks noGrp="1"/>
          </p:cNvSpPr>
          <p:nvPr>
            <p:ph type="dt" sz="half" idx="10"/>
          </p:nvPr>
        </p:nvSpPr>
        <p:spPr/>
        <p:txBody>
          <a:bodyPr/>
          <a:lstStyle/>
          <a:p>
            <a:fld id="{F64F43E9-84A3-427E-8B59-873E1D85B6A1}" type="datetimeFigureOut">
              <a:rPr lang="en-GB" smtClean="0"/>
              <a:t>09/09/2024</a:t>
            </a:fld>
            <a:endParaRPr lang="en-GB"/>
          </a:p>
        </p:txBody>
      </p:sp>
      <p:sp>
        <p:nvSpPr>
          <p:cNvPr id="5" name="Footer Placeholder 4">
            <a:extLst>
              <a:ext uri="{FF2B5EF4-FFF2-40B4-BE49-F238E27FC236}">
                <a16:creationId xmlns:a16="http://schemas.microsoft.com/office/drawing/2014/main" id="{3B8DE751-C49D-09F6-B067-78F99927DB1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0BFC0A-DBDB-C562-2E3B-7E0771FBD28A}"/>
              </a:ext>
            </a:extLst>
          </p:cNvPr>
          <p:cNvSpPr>
            <a:spLocks noGrp="1"/>
          </p:cNvSpPr>
          <p:nvPr>
            <p:ph type="sldNum" sz="quarter" idx="12"/>
          </p:nvPr>
        </p:nvSpPr>
        <p:spPr/>
        <p:txBody>
          <a:bodyPr/>
          <a:lstStyle/>
          <a:p>
            <a:fld id="{146495E6-8A91-4D04-9387-BDAD20A67F28}" type="slidenum">
              <a:rPr lang="en-GB" smtClean="0"/>
              <a:t>‹#›</a:t>
            </a:fld>
            <a:endParaRPr lang="en-GB"/>
          </a:p>
        </p:txBody>
      </p:sp>
    </p:spTree>
    <p:extLst>
      <p:ext uri="{BB962C8B-B14F-4D97-AF65-F5344CB8AC3E}">
        <p14:creationId xmlns:p14="http://schemas.microsoft.com/office/powerpoint/2010/main" val="1868216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C1A5E-F820-2B03-D8B8-FF2EAF9AA6A9}"/>
              </a:ext>
            </a:extLst>
          </p:cNvPr>
          <p:cNvSpPr>
            <a:spLocks noGrp="1"/>
          </p:cNvSpPr>
          <p:nvPr>
            <p:ph type="title"/>
          </p:nvPr>
        </p:nvSpPr>
        <p:spPr>
          <a:xfrm>
            <a:off x="515938" y="2665413"/>
            <a:ext cx="6516687" cy="4448175"/>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CA43806-E7CE-B205-0759-4614EAAD1D07}"/>
              </a:ext>
            </a:extLst>
          </p:cNvPr>
          <p:cNvSpPr>
            <a:spLocks noGrp="1"/>
          </p:cNvSpPr>
          <p:nvPr>
            <p:ph type="body" idx="1"/>
          </p:nvPr>
        </p:nvSpPr>
        <p:spPr>
          <a:xfrm>
            <a:off x="515938" y="7156450"/>
            <a:ext cx="6516687" cy="2338388"/>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CF208-F19B-410B-CA4E-1C3AF47E6061}"/>
              </a:ext>
            </a:extLst>
          </p:cNvPr>
          <p:cNvSpPr>
            <a:spLocks noGrp="1"/>
          </p:cNvSpPr>
          <p:nvPr>
            <p:ph type="dt" sz="half" idx="10"/>
          </p:nvPr>
        </p:nvSpPr>
        <p:spPr/>
        <p:txBody>
          <a:bodyPr/>
          <a:lstStyle/>
          <a:p>
            <a:fld id="{F64F43E9-84A3-427E-8B59-873E1D85B6A1}" type="datetimeFigureOut">
              <a:rPr lang="en-GB" smtClean="0"/>
              <a:t>09/09/2024</a:t>
            </a:fld>
            <a:endParaRPr lang="en-GB"/>
          </a:p>
        </p:txBody>
      </p:sp>
      <p:sp>
        <p:nvSpPr>
          <p:cNvPr id="5" name="Footer Placeholder 4">
            <a:extLst>
              <a:ext uri="{FF2B5EF4-FFF2-40B4-BE49-F238E27FC236}">
                <a16:creationId xmlns:a16="http://schemas.microsoft.com/office/drawing/2014/main" id="{1BCDAB6F-A71C-AC7A-8894-3582037ECB1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40421F1-70D1-5C90-2400-DBF8BF188C30}"/>
              </a:ext>
            </a:extLst>
          </p:cNvPr>
          <p:cNvSpPr>
            <a:spLocks noGrp="1"/>
          </p:cNvSpPr>
          <p:nvPr>
            <p:ph type="sldNum" sz="quarter" idx="12"/>
          </p:nvPr>
        </p:nvSpPr>
        <p:spPr/>
        <p:txBody>
          <a:bodyPr/>
          <a:lstStyle/>
          <a:p>
            <a:fld id="{146495E6-8A91-4D04-9387-BDAD20A67F28}" type="slidenum">
              <a:rPr lang="en-GB" smtClean="0"/>
              <a:t>‹#›</a:t>
            </a:fld>
            <a:endParaRPr lang="en-GB"/>
          </a:p>
        </p:txBody>
      </p:sp>
    </p:spTree>
    <p:extLst>
      <p:ext uri="{BB962C8B-B14F-4D97-AF65-F5344CB8AC3E}">
        <p14:creationId xmlns:p14="http://schemas.microsoft.com/office/powerpoint/2010/main" val="2330690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35CA6-EE74-1EF9-5122-CBDFDD2DA12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26505E4-F5C5-965D-B61A-CFBF50E0B3F9}"/>
              </a:ext>
            </a:extLst>
          </p:cNvPr>
          <p:cNvSpPr>
            <a:spLocks noGrp="1"/>
          </p:cNvSpPr>
          <p:nvPr>
            <p:ph sz="half" idx="1"/>
          </p:nvPr>
        </p:nvSpPr>
        <p:spPr>
          <a:xfrm>
            <a:off x="519113" y="2846388"/>
            <a:ext cx="3182937" cy="6784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C411BA4-9505-39BF-F4EA-823AA78EA66E}"/>
              </a:ext>
            </a:extLst>
          </p:cNvPr>
          <p:cNvSpPr>
            <a:spLocks noGrp="1"/>
          </p:cNvSpPr>
          <p:nvPr>
            <p:ph sz="half" idx="2"/>
          </p:nvPr>
        </p:nvSpPr>
        <p:spPr>
          <a:xfrm>
            <a:off x="3854450" y="2846388"/>
            <a:ext cx="3182938" cy="6784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4579D2B-D5A3-C0AF-C31A-E388867569F8}"/>
              </a:ext>
            </a:extLst>
          </p:cNvPr>
          <p:cNvSpPr>
            <a:spLocks noGrp="1"/>
          </p:cNvSpPr>
          <p:nvPr>
            <p:ph type="dt" sz="half" idx="10"/>
          </p:nvPr>
        </p:nvSpPr>
        <p:spPr/>
        <p:txBody>
          <a:bodyPr/>
          <a:lstStyle/>
          <a:p>
            <a:fld id="{F64F43E9-84A3-427E-8B59-873E1D85B6A1}" type="datetimeFigureOut">
              <a:rPr lang="en-GB" smtClean="0"/>
              <a:t>09/09/2024</a:t>
            </a:fld>
            <a:endParaRPr lang="en-GB"/>
          </a:p>
        </p:txBody>
      </p:sp>
      <p:sp>
        <p:nvSpPr>
          <p:cNvPr id="6" name="Footer Placeholder 5">
            <a:extLst>
              <a:ext uri="{FF2B5EF4-FFF2-40B4-BE49-F238E27FC236}">
                <a16:creationId xmlns:a16="http://schemas.microsoft.com/office/drawing/2014/main" id="{E9F98C52-4683-7A7D-D595-37CCBE11EF7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7BFB08C-217A-1937-5FB9-9C3A31A44432}"/>
              </a:ext>
            </a:extLst>
          </p:cNvPr>
          <p:cNvSpPr>
            <a:spLocks noGrp="1"/>
          </p:cNvSpPr>
          <p:nvPr>
            <p:ph type="sldNum" sz="quarter" idx="12"/>
          </p:nvPr>
        </p:nvSpPr>
        <p:spPr/>
        <p:txBody>
          <a:bodyPr/>
          <a:lstStyle/>
          <a:p>
            <a:fld id="{146495E6-8A91-4D04-9387-BDAD20A67F28}" type="slidenum">
              <a:rPr lang="en-GB" smtClean="0"/>
              <a:t>‹#›</a:t>
            </a:fld>
            <a:endParaRPr lang="en-GB"/>
          </a:p>
        </p:txBody>
      </p:sp>
    </p:spTree>
    <p:extLst>
      <p:ext uri="{BB962C8B-B14F-4D97-AF65-F5344CB8AC3E}">
        <p14:creationId xmlns:p14="http://schemas.microsoft.com/office/powerpoint/2010/main" val="28063026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a:extLst>
              <a:ext uri="{28A0092B-C50C-407E-A947-70E740481C1C}">
                <a14:useLocalDpi xmlns:a14="http://schemas.microsoft.com/office/drawing/2010/main" val="0"/>
              </a:ext>
            </a:extLst>
          </a:blip>
          <a:srcRect/>
          <a:stretch/>
        </p:blipFill>
        <p:spPr>
          <a:xfrm>
            <a:off x="135" y="0"/>
            <a:ext cx="7558769" cy="10692002"/>
          </a:xfrm>
          <a:prstGeom prst="rect">
            <a:avLst/>
          </a:prstGeom>
        </p:spPr>
      </p:pic>
      <p:sp>
        <p:nvSpPr>
          <p:cNvPr id="2" name="Holder 2"/>
          <p:cNvSpPr>
            <a:spLocks noGrp="1"/>
          </p:cNvSpPr>
          <p:nvPr>
            <p:ph type="title"/>
          </p:nvPr>
        </p:nvSpPr>
        <p:spPr>
          <a:xfrm>
            <a:off x="444500" y="1497266"/>
            <a:ext cx="4627880" cy="838200"/>
          </a:xfrm>
          <a:prstGeom prst="rect">
            <a:avLst/>
          </a:prstGeom>
        </p:spPr>
        <p:txBody>
          <a:bodyPr wrap="square" lIns="0" tIns="0" rIns="0" bIns="0">
            <a:spAutoFit/>
          </a:bodyPr>
          <a:lstStyle>
            <a:lvl1pPr>
              <a:defRPr sz="2400" b="1" i="0" u="sng">
                <a:solidFill>
                  <a:srgbClr val="010202"/>
                </a:solidFill>
                <a:latin typeface="Azo Sans Medium"/>
                <a:cs typeface="Azo Sans Medium"/>
              </a:defRPr>
            </a:lvl1pPr>
          </a:lstStyle>
          <a:p>
            <a:endParaRPr/>
          </a:p>
        </p:txBody>
      </p:sp>
      <p:sp>
        <p:nvSpPr>
          <p:cNvPr id="3" name="Holder 3"/>
          <p:cNvSpPr>
            <a:spLocks noGrp="1"/>
          </p:cNvSpPr>
          <p:nvPr>
            <p:ph type="body" idx="1"/>
          </p:nvPr>
        </p:nvSpPr>
        <p:spPr>
          <a:xfrm>
            <a:off x="444500" y="1954126"/>
            <a:ext cx="3133725" cy="2708910"/>
          </a:xfrm>
          <a:prstGeom prst="rect">
            <a:avLst/>
          </a:prstGeom>
        </p:spPr>
        <p:txBody>
          <a:bodyPr wrap="square" lIns="0" tIns="0" rIns="0" bIns="0">
            <a:spAutoFit/>
          </a:bodyPr>
          <a:lstStyle>
            <a:lvl1pPr>
              <a:defRPr sz="2400" b="1" i="0">
                <a:solidFill>
                  <a:srgbClr val="79BA43"/>
                </a:solidFill>
                <a:latin typeface="Azo Sans"/>
                <a:cs typeface="Azo Sans"/>
              </a:defRPr>
            </a:lvl1pPr>
          </a:lstStyle>
          <a:p>
            <a:endParaRPr/>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9/9/2024</a:t>
            </a:fld>
            <a:endParaRPr lang="en-US"/>
          </a:p>
        </p:txBody>
      </p:sp>
      <p:sp>
        <p:nvSpPr>
          <p:cNvPr id="6" name="Holder 6"/>
          <p:cNvSpPr>
            <a:spLocks noGrp="1"/>
          </p:cNvSpPr>
          <p:nvPr>
            <p:ph type="sldNum" sz="quarter" idx="7"/>
          </p:nvPr>
        </p:nvSpPr>
        <p:spPr>
          <a:xfrm>
            <a:off x="5445252" y="9944862"/>
            <a:ext cx="1739455"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67C9ED-2FEC-6A9E-EEBB-9B5271C9DDCE}"/>
              </a:ext>
            </a:extLst>
          </p:cNvPr>
          <p:cNvSpPr>
            <a:spLocks noGrp="1"/>
          </p:cNvSpPr>
          <p:nvPr>
            <p:ph type="title"/>
          </p:nvPr>
        </p:nvSpPr>
        <p:spPr>
          <a:xfrm>
            <a:off x="519113" y="569913"/>
            <a:ext cx="6518275" cy="2066925"/>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1691BD5-3C51-E6E4-711E-381B597D3840}"/>
              </a:ext>
            </a:extLst>
          </p:cNvPr>
          <p:cNvSpPr>
            <a:spLocks noGrp="1"/>
          </p:cNvSpPr>
          <p:nvPr>
            <p:ph type="body" idx="1"/>
          </p:nvPr>
        </p:nvSpPr>
        <p:spPr>
          <a:xfrm>
            <a:off x="519113" y="2846388"/>
            <a:ext cx="6518275" cy="67849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703A595-6E6B-FD43-AA18-E87D7DCBF53A}"/>
              </a:ext>
            </a:extLst>
          </p:cNvPr>
          <p:cNvSpPr>
            <a:spLocks noGrp="1"/>
          </p:cNvSpPr>
          <p:nvPr>
            <p:ph type="dt" sz="half" idx="2"/>
          </p:nvPr>
        </p:nvSpPr>
        <p:spPr>
          <a:xfrm>
            <a:off x="519113" y="9910763"/>
            <a:ext cx="1700212" cy="569912"/>
          </a:xfrm>
          <a:prstGeom prst="rect">
            <a:avLst/>
          </a:prstGeom>
        </p:spPr>
        <p:txBody>
          <a:bodyPr vert="horz" lIns="91440" tIns="45720" rIns="91440" bIns="45720" rtlCol="0" anchor="ctr"/>
          <a:lstStyle>
            <a:lvl1pPr algn="l">
              <a:defRPr sz="1200">
                <a:solidFill>
                  <a:schemeClr val="tx1">
                    <a:tint val="82000"/>
                  </a:schemeClr>
                </a:solidFill>
              </a:defRPr>
            </a:lvl1pPr>
          </a:lstStyle>
          <a:p>
            <a:fld id="{F64F43E9-84A3-427E-8B59-873E1D85B6A1}" type="datetimeFigureOut">
              <a:rPr lang="en-GB" smtClean="0"/>
              <a:t>09/09/2024</a:t>
            </a:fld>
            <a:endParaRPr lang="en-GB"/>
          </a:p>
        </p:txBody>
      </p:sp>
      <p:sp>
        <p:nvSpPr>
          <p:cNvPr id="5" name="Footer Placeholder 4">
            <a:extLst>
              <a:ext uri="{FF2B5EF4-FFF2-40B4-BE49-F238E27FC236}">
                <a16:creationId xmlns:a16="http://schemas.microsoft.com/office/drawing/2014/main" id="{2C2E896C-C04F-CFD6-11C8-B43BA275ED49}"/>
              </a:ext>
            </a:extLst>
          </p:cNvPr>
          <p:cNvSpPr>
            <a:spLocks noGrp="1"/>
          </p:cNvSpPr>
          <p:nvPr>
            <p:ph type="ftr" sz="quarter" idx="3"/>
          </p:nvPr>
        </p:nvSpPr>
        <p:spPr>
          <a:xfrm>
            <a:off x="2503488" y="9910763"/>
            <a:ext cx="2549525" cy="569912"/>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1BA3C95D-868B-79C9-9E86-9DFE8DC0E128}"/>
              </a:ext>
            </a:extLst>
          </p:cNvPr>
          <p:cNvSpPr>
            <a:spLocks noGrp="1"/>
          </p:cNvSpPr>
          <p:nvPr>
            <p:ph type="sldNum" sz="quarter" idx="4"/>
          </p:nvPr>
        </p:nvSpPr>
        <p:spPr>
          <a:xfrm>
            <a:off x="5337175" y="9910763"/>
            <a:ext cx="1700213" cy="569912"/>
          </a:xfrm>
          <a:prstGeom prst="rect">
            <a:avLst/>
          </a:prstGeom>
        </p:spPr>
        <p:txBody>
          <a:bodyPr vert="horz" lIns="91440" tIns="45720" rIns="91440" bIns="45720" rtlCol="0" anchor="ctr"/>
          <a:lstStyle>
            <a:lvl1pPr algn="r">
              <a:defRPr sz="1200">
                <a:solidFill>
                  <a:schemeClr val="tx1">
                    <a:tint val="82000"/>
                  </a:schemeClr>
                </a:solidFill>
              </a:defRPr>
            </a:lvl1pPr>
          </a:lstStyle>
          <a:p>
            <a:fld id="{146495E6-8A91-4D04-9387-BDAD20A67F28}" type="slidenum">
              <a:rPr lang="en-GB" smtClean="0"/>
              <a:t>‹#›</a:t>
            </a:fld>
            <a:endParaRPr lang="en-GB"/>
          </a:p>
        </p:txBody>
      </p:sp>
    </p:spTree>
    <p:extLst>
      <p:ext uri="{BB962C8B-B14F-4D97-AF65-F5344CB8AC3E}">
        <p14:creationId xmlns:p14="http://schemas.microsoft.com/office/powerpoint/2010/main" val="70338823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link.assetfile.io/6uFcpChF39j3gkOSjVsnMZ/IA23_Company_profile_guide.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link.assetfile.io/D92qdkTvDwOZYqElqhqwY/IA23_Individual_profile_guide.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s://imex.dash.app/home?portal=imex-america-logos-and-banners" TargetMode="Externa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431311" y="1519041"/>
            <a:ext cx="6242539" cy="382156"/>
          </a:xfrm>
          <a:prstGeom prst="rect">
            <a:avLst/>
          </a:prstGeom>
        </p:spPr>
        <p:txBody>
          <a:bodyPr vert="horz" wrap="square" lIns="0" tIns="12700" rIns="0" bIns="0" rtlCol="0">
            <a:spAutoFit/>
          </a:bodyPr>
          <a:lstStyle/>
          <a:p>
            <a:pPr marL="12700">
              <a:lnSpc>
                <a:spcPct val="100000"/>
              </a:lnSpc>
              <a:spcBef>
                <a:spcPts val="100"/>
              </a:spcBef>
            </a:pPr>
            <a:r>
              <a:rPr lang="en-GB" sz="2400" b="1" u="sng" dirty="0">
                <a:solidFill>
                  <a:srgbClr val="010202"/>
                </a:solidFill>
                <a:uFill>
                  <a:solidFill>
                    <a:srgbClr val="010202"/>
                  </a:solidFill>
                </a:uFill>
                <a:latin typeface="Azo Sans Medium"/>
                <a:cs typeface="Azo Sans Medium"/>
              </a:rPr>
              <a:t>How to secure buyer meetings</a:t>
            </a:r>
            <a:endParaRPr sz="2400" dirty="0">
              <a:latin typeface="Azo Sans Medium"/>
              <a:cs typeface="Azo Sans Medium"/>
            </a:endParaRPr>
          </a:p>
        </p:txBody>
      </p:sp>
      <p:sp>
        <p:nvSpPr>
          <p:cNvPr id="8" name="object 4">
            <a:extLst>
              <a:ext uri="{FF2B5EF4-FFF2-40B4-BE49-F238E27FC236}">
                <a16:creationId xmlns:a16="http://schemas.microsoft.com/office/drawing/2014/main" id="{2DD1266B-E494-38D5-8ADE-436B1415AFA3}"/>
              </a:ext>
            </a:extLst>
          </p:cNvPr>
          <p:cNvSpPr txBox="1"/>
          <p:nvPr/>
        </p:nvSpPr>
        <p:spPr>
          <a:xfrm>
            <a:off x="749616" y="2539193"/>
            <a:ext cx="6057265" cy="2889958"/>
          </a:xfrm>
          <a:prstGeom prst="rect">
            <a:avLst/>
          </a:prstGeom>
        </p:spPr>
        <p:txBody>
          <a:bodyPr vert="horz" wrap="square" lIns="0" tIns="12700" rIns="0" bIns="0" rtlCol="0">
            <a:spAutoFit/>
          </a:bodyPr>
          <a:lstStyle/>
          <a:p>
            <a:pPr>
              <a:lnSpc>
                <a:spcPct val="107000"/>
              </a:lnSpc>
              <a:spcAft>
                <a:spcPts val="800"/>
              </a:spcAft>
            </a:pPr>
            <a:r>
              <a:rPr lang="en-GB" sz="1200" b="1" dirty="0"/>
              <a:t>Exhibitor Directory entry</a:t>
            </a:r>
          </a:p>
          <a:p>
            <a:pPr>
              <a:lnSpc>
                <a:spcPct val="107000"/>
              </a:lnSpc>
              <a:spcAft>
                <a:spcPts val="800"/>
              </a:spcAft>
            </a:pPr>
            <a:r>
              <a:rPr lang="en-GB" sz="1200" dirty="0">
                <a:latin typeface="Azo Sans"/>
                <a:cs typeface="Azo Sans"/>
              </a:rPr>
              <a:t>Complete your company profile with description. Logo, images, video, brochures and social media links.</a:t>
            </a:r>
          </a:p>
          <a:p>
            <a:pPr>
              <a:lnSpc>
                <a:spcPct val="107000"/>
              </a:lnSpc>
              <a:spcAft>
                <a:spcPts val="800"/>
              </a:spcAft>
            </a:pPr>
            <a:r>
              <a:rPr lang="en-GB" sz="1200" dirty="0">
                <a:latin typeface="Azo Sans"/>
                <a:cs typeface="Azo Sans"/>
              </a:rPr>
              <a:t>Ensure you also complete the products, services and operating location categories. Only choose the products, services and locations that your company offers. This helps buyers choose the right exhibitors to meet with when they use the Exhibitor Directory.</a:t>
            </a:r>
          </a:p>
          <a:p>
            <a:pPr>
              <a:lnSpc>
                <a:spcPct val="107000"/>
              </a:lnSpc>
              <a:spcAft>
                <a:spcPts val="800"/>
              </a:spcAft>
            </a:pPr>
            <a:r>
              <a:rPr lang="en-GB" sz="1200" dirty="0">
                <a:latin typeface="Azo Sans"/>
                <a:cs typeface="Azo Sans"/>
              </a:rPr>
              <a:t>Your selections also make the Recommendations feature more accurate. </a:t>
            </a:r>
          </a:p>
          <a:p>
            <a:pPr>
              <a:lnSpc>
                <a:spcPct val="107000"/>
              </a:lnSpc>
              <a:spcAft>
                <a:spcPts val="800"/>
              </a:spcAft>
            </a:pPr>
            <a:r>
              <a:rPr lang="en-GB" sz="1200" dirty="0">
                <a:latin typeface="Azo Sans"/>
                <a:cs typeface="Azo Sans"/>
              </a:rPr>
              <a:t>See our </a:t>
            </a:r>
            <a:r>
              <a:rPr lang="en-GB" sz="1200" dirty="0">
                <a:latin typeface="Azo Sans"/>
                <a:cs typeface="Azo Sans"/>
                <a:hlinkClick r:id="rId2"/>
              </a:rPr>
              <a:t>help guide</a:t>
            </a:r>
            <a:endParaRPr lang="en-GB" sz="1200" dirty="0">
              <a:latin typeface="Azo Sans"/>
              <a:cs typeface="Azo Sans"/>
            </a:endParaRPr>
          </a:p>
          <a:p>
            <a:pPr>
              <a:lnSpc>
                <a:spcPct val="107000"/>
              </a:lnSpc>
              <a:spcAft>
                <a:spcPts val="800"/>
              </a:spcAft>
            </a:pPr>
            <a:r>
              <a:rPr lang="en-GB" sz="1200" dirty="0">
                <a:latin typeface="Azo Sans"/>
                <a:cs typeface="Azo Sans"/>
              </a:rPr>
              <a:t>If you’re a booth coordinator you should make sure all your booth partners have also completed their company profile and products, services and operating location categories to give them maximum visibility in the Exhibitor Directory.</a:t>
            </a:r>
          </a:p>
        </p:txBody>
      </p:sp>
      <p:pic>
        <p:nvPicPr>
          <p:cNvPr id="3" name="Picture 2" descr="A group of people sitting around a table&#10;&#10;Description automatically generated">
            <a:extLst>
              <a:ext uri="{FF2B5EF4-FFF2-40B4-BE49-F238E27FC236}">
                <a16:creationId xmlns:a16="http://schemas.microsoft.com/office/drawing/2014/main" id="{411F2FFC-0CB3-9537-03AD-5A104B9943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615" y="5575300"/>
            <a:ext cx="6057265" cy="403817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p:nvPr/>
        </p:nvSpPr>
        <p:spPr>
          <a:xfrm>
            <a:off x="444500" y="1537805"/>
            <a:ext cx="6143307" cy="382156"/>
          </a:xfrm>
          <a:prstGeom prst="rect">
            <a:avLst/>
          </a:prstGeom>
        </p:spPr>
        <p:txBody>
          <a:bodyPr vert="horz" wrap="square" lIns="0" tIns="12700" rIns="0" bIns="0" rtlCol="0">
            <a:spAutoFit/>
          </a:bodyPr>
          <a:lstStyle/>
          <a:p>
            <a:pPr marL="12700">
              <a:spcBef>
                <a:spcPts val="100"/>
              </a:spcBef>
            </a:pPr>
            <a:r>
              <a:rPr lang="en-GB" sz="2400" b="1" u="sng" dirty="0">
                <a:solidFill>
                  <a:srgbClr val="010202"/>
                </a:solidFill>
                <a:uFill>
                  <a:solidFill>
                    <a:srgbClr val="010202"/>
                  </a:solidFill>
                </a:uFill>
                <a:latin typeface="Azo Sans Medium"/>
                <a:cs typeface="Azo Sans Medium"/>
              </a:rPr>
              <a:t>How to secure buyer meetings</a:t>
            </a:r>
            <a:endParaRPr lang="en-GB" sz="2400" dirty="0">
              <a:latin typeface="Azo Sans Medium"/>
              <a:cs typeface="Azo Sans Medium"/>
            </a:endParaRPr>
          </a:p>
        </p:txBody>
      </p:sp>
      <p:sp>
        <p:nvSpPr>
          <p:cNvPr id="3" name="object 4">
            <a:extLst>
              <a:ext uri="{FF2B5EF4-FFF2-40B4-BE49-F238E27FC236}">
                <a16:creationId xmlns:a16="http://schemas.microsoft.com/office/drawing/2014/main" id="{DC04800C-6406-1762-7B24-A99F793970BE}"/>
              </a:ext>
            </a:extLst>
          </p:cNvPr>
          <p:cNvSpPr txBox="1"/>
          <p:nvPr/>
        </p:nvSpPr>
        <p:spPr>
          <a:xfrm>
            <a:off x="530542" y="2273352"/>
            <a:ext cx="6057265" cy="956672"/>
          </a:xfrm>
          <a:prstGeom prst="rect">
            <a:avLst/>
          </a:prstGeom>
        </p:spPr>
        <p:txBody>
          <a:bodyPr vert="horz" wrap="square" lIns="0" tIns="12700" rIns="0" bIns="0" rtlCol="0">
            <a:spAutoFit/>
          </a:bodyPr>
          <a:lstStyle/>
          <a:p>
            <a:pPr marL="12700">
              <a:spcBef>
                <a:spcPts val="770"/>
              </a:spcBef>
            </a:pPr>
            <a:r>
              <a:rPr lang="en-GB" sz="1200" b="1" dirty="0"/>
              <a:t>Your company profile link</a:t>
            </a:r>
          </a:p>
          <a:p>
            <a:pPr marL="12700">
              <a:spcBef>
                <a:spcPts val="770"/>
              </a:spcBef>
            </a:pPr>
            <a:r>
              <a:rPr lang="en-GB" sz="1200" dirty="0"/>
              <a:t>Need a shortcut link to promote your company’s participation on social media and to send to your clients?</a:t>
            </a:r>
          </a:p>
          <a:p>
            <a:pPr marL="12700">
              <a:spcBef>
                <a:spcPts val="770"/>
              </a:spcBef>
            </a:pPr>
            <a:r>
              <a:rPr lang="en-GB" sz="1200" dirty="0"/>
              <a:t>Simply click on Profile Preview to copy and paste the URL.</a:t>
            </a:r>
          </a:p>
        </p:txBody>
      </p:sp>
      <p:pic>
        <p:nvPicPr>
          <p:cNvPr id="4" name="Picture 3">
            <a:extLst>
              <a:ext uri="{FF2B5EF4-FFF2-40B4-BE49-F238E27FC236}">
                <a16:creationId xmlns:a16="http://schemas.microsoft.com/office/drawing/2014/main" id="{C246B0E3-44BD-3397-87B3-54A008F8754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519069" y="3394848"/>
            <a:ext cx="4518357" cy="2536190"/>
          </a:xfrm>
          <a:prstGeom prst="rect">
            <a:avLst/>
          </a:prstGeom>
        </p:spPr>
      </p:pic>
      <p:sp>
        <p:nvSpPr>
          <p:cNvPr id="5" name="object 4">
            <a:extLst>
              <a:ext uri="{FF2B5EF4-FFF2-40B4-BE49-F238E27FC236}">
                <a16:creationId xmlns:a16="http://schemas.microsoft.com/office/drawing/2014/main" id="{30B5A2D6-EB2E-F37B-EBEE-9E38791EA41D}"/>
              </a:ext>
            </a:extLst>
          </p:cNvPr>
          <p:cNvSpPr txBox="1"/>
          <p:nvPr/>
        </p:nvSpPr>
        <p:spPr>
          <a:xfrm>
            <a:off x="555942" y="6065362"/>
            <a:ext cx="6057265" cy="399276"/>
          </a:xfrm>
          <a:prstGeom prst="rect">
            <a:avLst/>
          </a:prstGeom>
        </p:spPr>
        <p:txBody>
          <a:bodyPr vert="horz" wrap="square" lIns="0" tIns="12700" rIns="0" bIns="0" rtlCol="0">
            <a:spAutoFit/>
          </a:bodyPr>
          <a:lstStyle/>
          <a:p>
            <a:pPr>
              <a:lnSpc>
                <a:spcPct val="107000"/>
              </a:lnSpc>
              <a:spcAft>
                <a:spcPts val="800"/>
              </a:spcAft>
            </a:pPr>
            <a:r>
              <a:rPr lang="en-GB" sz="1200" dirty="0"/>
              <a:t>This link will take buyers straight to your Exhibitor Directory page so they can easily book a meeting with you</a:t>
            </a:r>
            <a:endParaRPr lang="en-GB" sz="1200" dirty="0">
              <a:latin typeface="Azo Sans"/>
              <a:cs typeface="Azo Sans"/>
            </a:endParaRPr>
          </a:p>
        </p:txBody>
      </p:sp>
      <p:pic>
        <p:nvPicPr>
          <p:cNvPr id="8" name="Picture 7">
            <a:extLst>
              <a:ext uri="{FF2B5EF4-FFF2-40B4-BE49-F238E27FC236}">
                <a16:creationId xmlns:a16="http://schemas.microsoft.com/office/drawing/2014/main" id="{C4171A2F-B98A-B427-0A7D-3586FDAB524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20447" y="6598962"/>
            <a:ext cx="3315599" cy="2123145"/>
          </a:xfrm>
          <a:prstGeom prst="rect">
            <a:avLst/>
          </a:prstGeom>
        </p:spPr>
      </p:pic>
      <p:sp>
        <p:nvSpPr>
          <p:cNvPr id="9" name="object 4">
            <a:extLst>
              <a:ext uri="{FF2B5EF4-FFF2-40B4-BE49-F238E27FC236}">
                <a16:creationId xmlns:a16="http://schemas.microsoft.com/office/drawing/2014/main" id="{F478C403-A3AC-5CEE-6E22-522C03A55B4D}"/>
              </a:ext>
            </a:extLst>
          </p:cNvPr>
          <p:cNvSpPr/>
          <p:nvPr/>
        </p:nvSpPr>
        <p:spPr>
          <a:xfrm>
            <a:off x="1519069" y="3364348"/>
            <a:ext cx="4518357" cy="2566690"/>
          </a:xfrm>
          <a:custGeom>
            <a:avLst/>
            <a:gdLst/>
            <a:ahLst/>
            <a:cxnLst/>
            <a:rect l="l" t="t" r="r" b="b"/>
            <a:pathLst>
              <a:path w="6619240" h="3576954">
                <a:moveTo>
                  <a:pt x="0" y="3576358"/>
                </a:moveTo>
                <a:lnTo>
                  <a:pt x="6618732" y="3576358"/>
                </a:lnTo>
                <a:lnTo>
                  <a:pt x="6618732" y="0"/>
                </a:lnTo>
                <a:lnTo>
                  <a:pt x="0" y="0"/>
                </a:lnTo>
                <a:lnTo>
                  <a:pt x="0" y="3576358"/>
                </a:lnTo>
                <a:close/>
              </a:path>
            </a:pathLst>
          </a:custGeom>
          <a:ln w="25400">
            <a:solidFill>
              <a:srgbClr val="E4087E"/>
            </a:solidFill>
          </a:ln>
        </p:spPr>
        <p:txBody>
          <a:bodyPr wrap="square" lIns="0" tIns="0" rIns="0" bIns="0" rtlCol="0"/>
          <a:lstStyle/>
          <a:p>
            <a:endParaRPr/>
          </a:p>
        </p:txBody>
      </p:sp>
      <p:sp>
        <p:nvSpPr>
          <p:cNvPr id="16" name="object 4">
            <a:extLst>
              <a:ext uri="{FF2B5EF4-FFF2-40B4-BE49-F238E27FC236}">
                <a16:creationId xmlns:a16="http://schemas.microsoft.com/office/drawing/2014/main" id="{3CCDFA7D-CB2B-4C32-B69C-CB0AB90BA256}"/>
              </a:ext>
            </a:extLst>
          </p:cNvPr>
          <p:cNvSpPr/>
          <p:nvPr/>
        </p:nvSpPr>
        <p:spPr>
          <a:xfrm>
            <a:off x="2120447" y="6598962"/>
            <a:ext cx="3315599" cy="2123145"/>
          </a:xfrm>
          <a:custGeom>
            <a:avLst/>
            <a:gdLst/>
            <a:ahLst/>
            <a:cxnLst/>
            <a:rect l="l" t="t" r="r" b="b"/>
            <a:pathLst>
              <a:path w="5531485" h="2428875">
                <a:moveTo>
                  <a:pt x="0" y="2428646"/>
                </a:moveTo>
                <a:lnTo>
                  <a:pt x="5531104" y="2428646"/>
                </a:lnTo>
                <a:lnTo>
                  <a:pt x="5531104" y="0"/>
                </a:lnTo>
                <a:lnTo>
                  <a:pt x="0" y="0"/>
                </a:lnTo>
                <a:lnTo>
                  <a:pt x="0" y="2428646"/>
                </a:lnTo>
                <a:close/>
              </a:path>
            </a:pathLst>
          </a:custGeom>
          <a:ln w="25400">
            <a:solidFill>
              <a:srgbClr val="EE7F22"/>
            </a:solidFill>
          </a:ln>
        </p:spPr>
        <p:txBody>
          <a:bodyPr wrap="square" lIns="0" tIns="0" rIns="0" bIns="0" rtlCol="0"/>
          <a:lstStyle/>
          <a:p>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4">
            <a:extLst>
              <a:ext uri="{FF2B5EF4-FFF2-40B4-BE49-F238E27FC236}">
                <a16:creationId xmlns:a16="http://schemas.microsoft.com/office/drawing/2014/main" id="{58868FB0-D438-60D0-E027-E57125926EBA}"/>
              </a:ext>
            </a:extLst>
          </p:cNvPr>
          <p:cNvSpPr txBox="1"/>
          <p:nvPr/>
        </p:nvSpPr>
        <p:spPr>
          <a:xfrm>
            <a:off x="431311" y="1519041"/>
            <a:ext cx="6242539" cy="382156"/>
          </a:xfrm>
          <a:prstGeom prst="rect">
            <a:avLst/>
          </a:prstGeom>
        </p:spPr>
        <p:txBody>
          <a:bodyPr vert="horz" wrap="square" lIns="0" tIns="12700" rIns="0" bIns="0" rtlCol="0">
            <a:spAutoFit/>
          </a:bodyPr>
          <a:lstStyle/>
          <a:p>
            <a:pPr marL="12700">
              <a:lnSpc>
                <a:spcPct val="100000"/>
              </a:lnSpc>
              <a:spcBef>
                <a:spcPts val="100"/>
              </a:spcBef>
            </a:pPr>
            <a:r>
              <a:rPr lang="en-GB" sz="2400" b="1" u="sng" dirty="0">
                <a:solidFill>
                  <a:srgbClr val="010202"/>
                </a:solidFill>
                <a:uFill>
                  <a:solidFill>
                    <a:srgbClr val="010202"/>
                  </a:solidFill>
                </a:uFill>
                <a:latin typeface="Azo Sans Medium"/>
                <a:cs typeface="Azo Sans Medium"/>
              </a:rPr>
              <a:t>How to secure buyer meetings</a:t>
            </a:r>
            <a:endParaRPr sz="2400" dirty="0">
              <a:latin typeface="Azo Sans Medium"/>
              <a:cs typeface="Azo Sans Medium"/>
            </a:endParaRPr>
          </a:p>
        </p:txBody>
      </p:sp>
      <p:sp>
        <p:nvSpPr>
          <p:cNvPr id="4" name="object 4">
            <a:extLst>
              <a:ext uri="{FF2B5EF4-FFF2-40B4-BE49-F238E27FC236}">
                <a16:creationId xmlns:a16="http://schemas.microsoft.com/office/drawing/2014/main" id="{AC5E95E1-2F86-8650-8FB3-613D3CB945A1}"/>
              </a:ext>
            </a:extLst>
          </p:cNvPr>
          <p:cNvSpPr txBox="1"/>
          <p:nvPr/>
        </p:nvSpPr>
        <p:spPr>
          <a:xfrm>
            <a:off x="431311" y="2070100"/>
            <a:ext cx="6057265" cy="2297104"/>
          </a:xfrm>
          <a:prstGeom prst="rect">
            <a:avLst/>
          </a:prstGeom>
        </p:spPr>
        <p:txBody>
          <a:bodyPr vert="horz" wrap="square" lIns="0" tIns="12700" rIns="0" bIns="0" rtlCol="0">
            <a:spAutoFit/>
          </a:bodyPr>
          <a:lstStyle/>
          <a:p>
            <a:pPr>
              <a:lnSpc>
                <a:spcPct val="107000"/>
              </a:lnSpc>
              <a:spcAft>
                <a:spcPts val="800"/>
              </a:spcAft>
            </a:pPr>
            <a:r>
              <a:rPr lang="en-GB" sz="1200" b="1" dirty="0"/>
              <a:t>Make it personal – maximize your individual profile</a:t>
            </a:r>
          </a:p>
          <a:p>
            <a:pPr>
              <a:lnSpc>
                <a:spcPct val="107000"/>
              </a:lnSpc>
              <a:spcAft>
                <a:spcPts val="800"/>
              </a:spcAft>
            </a:pPr>
            <a:r>
              <a:rPr lang="en-GB" sz="1200" dirty="0"/>
              <a:t>Our buyers are keen to meet you face to face so make sure you and all your team members have uploaded personal headshots to your individual profiles.</a:t>
            </a:r>
          </a:p>
          <a:p>
            <a:pPr>
              <a:lnSpc>
                <a:spcPct val="107000"/>
              </a:lnSpc>
              <a:spcAft>
                <a:spcPts val="800"/>
              </a:spcAft>
            </a:pPr>
            <a:r>
              <a:rPr lang="en-GB" sz="1200" dirty="0"/>
              <a:t>Make it personal. Tell the buyers a little bit about you; Do you have a fun fact you’d like to share? Do you want to stand out from the crowd? This is where you can do that.</a:t>
            </a:r>
          </a:p>
          <a:p>
            <a:pPr>
              <a:lnSpc>
                <a:spcPct val="107000"/>
              </a:lnSpc>
              <a:spcAft>
                <a:spcPts val="800"/>
              </a:spcAft>
            </a:pPr>
            <a:r>
              <a:rPr lang="en-GB" sz="1200" dirty="0"/>
              <a:t>Also add your job title and description of your responsibilities to help buyers select the right team member for the meeting.</a:t>
            </a:r>
          </a:p>
          <a:p>
            <a:pPr>
              <a:lnSpc>
                <a:spcPct val="107000"/>
              </a:lnSpc>
              <a:spcAft>
                <a:spcPts val="800"/>
              </a:spcAft>
            </a:pPr>
            <a:r>
              <a:rPr lang="en-GB" sz="1200" dirty="0"/>
              <a:t>See out </a:t>
            </a:r>
            <a:r>
              <a:rPr lang="en-GB" sz="1200" dirty="0">
                <a:hlinkClick r:id="rId2"/>
              </a:rPr>
              <a:t>help guide</a:t>
            </a:r>
            <a:endParaRPr lang="en-GB" sz="1200" dirty="0"/>
          </a:p>
          <a:p>
            <a:pPr>
              <a:lnSpc>
                <a:spcPct val="107000"/>
              </a:lnSpc>
              <a:spcAft>
                <a:spcPts val="800"/>
              </a:spcAft>
            </a:pPr>
            <a:endParaRPr lang="en-GB" sz="1200" dirty="0">
              <a:latin typeface="Azo Sans"/>
              <a:cs typeface="Azo Sans"/>
            </a:endParaRPr>
          </a:p>
        </p:txBody>
      </p:sp>
      <p:pic>
        <p:nvPicPr>
          <p:cNvPr id="5" name="Picture 4">
            <a:extLst>
              <a:ext uri="{FF2B5EF4-FFF2-40B4-BE49-F238E27FC236}">
                <a16:creationId xmlns:a16="http://schemas.microsoft.com/office/drawing/2014/main" id="{10952240-55EB-1F51-C1F2-ECA9CB9356E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12495" y="5346700"/>
            <a:ext cx="5731510" cy="2939614"/>
          </a:xfrm>
          <a:prstGeom prst="rect">
            <a:avLst/>
          </a:prstGeom>
        </p:spPr>
      </p:pic>
      <p:sp>
        <p:nvSpPr>
          <p:cNvPr id="7" name="object 4">
            <a:extLst>
              <a:ext uri="{FF2B5EF4-FFF2-40B4-BE49-F238E27FC236}">
                <a16:creationId xmlns:a16="http://schemas.microsoft.com/office/drawing/2014/main" id="{6542D13A-4316-5BAB-2370-870A1FDD61EF}"/>
              </a:ext>
            </a:extLst>
          </p:cNvPr>
          <p:cNvSpPr/>
          <p:nvPr/>
        </p:nvSpPr>
        <p:spPr>
          <a:xfrm>
            <a:off x="912495" y="5346701"/>
            <a:ext cx="5731510" cy="2939613"/>
          </a:xfrm>
          <a:custGeom>
            <a:avLst/>
            <a:gdLst/>
            <a:ahLst/>
            <a:cxnLst/>
            <a:rect l="l" t="t" r="r" b="b"/>
            <a:pathLst>
              <a:path w="3120390" h="3382009">
                <a:moveTo>
                  <a:pt x="0" y="3381679"/>
                </a:moveTo>
                <a:lnTo>
                  <a:pt x="3119843" y="3381679"/>
                </a:lnTo>
                <a:lnTo>
                  <a:pt x="3119843" y="0"/>
                </a:lnTo>
                <a:lnTo>
                  <a:pt x="0" y="0"/>
                </a:lnTo>
                <a:lnTo>
                  <a:pt x="0" y="3381679"/>
                </a:lnTo>
                <a:close/>
              </a:path>
            </a:pathLst>
          </a:custGeom>
          <a:ln w="25400">
            <a:solidFill>
              <a:srgbClr val="79BA43"/>
            </a:solidFill>
          </a:ln>
        </p:spPr>
        <p:txBody>
          <a:bodyPr wrap="square" lIns="0" tIns="0" rIns="0" bIns="0" rtlCol="0"/>
          <a:lstStyle/>
          <a:p>
            <a:endParaRPr/>
          </a:p>
        </p:txBody>
      </p:sp>
      <p:sp>
        <p:nvSpPr>
          <p:cNvPr id="2" name="object 4">
            <a:extLst>
              <a:ext uri="{FF2B5EF4-FFF2-40B4-BE49-F238E27FC236}">
                <a16:creationId xmlns:a16="http://schemas.microsoft.com/office/drawing/2014/main" id="{8A92EA00-782F-BBD2-7F70-E60B0AD5CCAB}"/>
              </a:ext>
            </a:extLst>
          </p:cNvPr>
          <p:cNvSpPr txBox="1"/>
          <p:nvPr/>
        </p:nvSpPr>
        <p:spPr>
          <a:xfrm>
            <a:off x="431311" y="4219659"/>
            <a:ext cx="6057265" cy="1001236"/>
          </a:xfrm>
          <a:prstGeom prst="rect">
            <a:avLst/>
          </a:prstGeom>
        </p:spPr>
        <p:txBody>
          <a:bodyPr vert="horz" wrap="square" lIns="0" tIns="12700" rIns="0" bIns="0" rtlCol="0">
            <a:spAutoFit/>
          </a:bodyPr>
          <a:lstStyle/>
          <a:p>
            <a:pPr>
              <a:lnSpc>
                <a:spcPct val="107000"/>
              </a:lnSpc>
              <a:spcAft>
                <a:spcPts val="800"/>
              </a:spcAft>
            </a:pPr>
            <a:r>
              <a:rPr lang="en-GB" sz="1200" b="1" dirty="0"/>
              <a:t>Your individual profile link</a:t>
            </a:r>
          </a:p>
          <a:p>
            <a:pPr>
              <a:lnSpc>
                <a:spcPct val="107000"/>
              </a:lnSpc>
              <a:spcAft>
                <a:spcPts val="800"/>
              </a:spcAft>
            </a:pPr>
            <a:r>
              <a:rPr lang="en-GB" sz="1200" dirty="0">
                <a:latin typeface="Azo Sans"/>
                <a:cs typeface="Azo Sans"/>
              </a:rPr>
              <a:t>Looking for a link to your individual profile to promote your participation on social media and send to your clients?</a:t>
            </a:r>
          </a:p>
          <a:p>
            <a:pPr>
              <a:lnSpc>
                <a:spcPct val="107000"/>
              </a:lnSpc>
              <a:spcAft>
                <a:spcPts val="800"/>
              </a:spcAft>
            </a:pPr>
            <a:r>
              <a:rPr lang="en-GB" sz="1200" dirty="0">
                <a:latin typeface="Azo Sans"/>
                <a:cs typeface="Azo Sans"/>
              </a:rPr>
              <a:t>Simply click on Profile Preview to copy and paste the URL.</a:t>
            </a:r>
          </a:p>
        </p:txBody>
      </p:sp>
    </p:spTree>
    <p:extLst>
      <p:ext uri="{BB962C8B-B14F-4D97-AF65-F5344CB8AC3E}">
        <p14:creationId xmlns:p14="http://schemas.microsoft.com/office/powerpoint/2010/main" val="943846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4">
            <a:extLst>
              <a:ext uri="{FF2B5EF4-FFF2-40B4-BE49-F238E27FC236}">
                <a16:creationId xmlns:a16="http://schemas.microsoft.com/office/drawing/2014/main" id="{87438E00-EE51-34CC-391E-2FCC0C5B7BAD}"/>
              </a:ext>
            </a:extLst>
          </p:cNvPr>
          <p:cNvSpPr txBox="1"/>
          <p:nvPr/>
        </p:nvSpPr>
        <p:spPr>
          <a:xfrm>
            <a:off x="431311" y="1519041"/>
            <a:ext cx="6242539" cy="382156"/>
          </a:xfrm>
          <a:prstGeom prst="rect">
            <a:avLst/>
          </a:prstGeom>
        </p:spPr>
        <p:txBody>
          <a:bodyPr vert="horz" wrap="square" lIns="0" tIns="12700" rIns="0" bIns="0" rtlCol="0">
            <a:spAutoFit/>
          </a:bodyPr>
          <a:lstStyle/>
          <a:p>
            <a:pPr marL="12700">
              <a:lnSpc>
                <a:spcPct val="100000"/>
              </a:lnSpc>
              <a:spcBef>
                <a:spcPts val="100"/>
              </a:spcBef>
            </a:pPr>
            <a:r>
              <a:rPr lang="en-GB" sz="2400" b="1" u="sng" dirty="0">
                <a:solidFill>
                  <a:srgbClr val="010202"/>
                </a:solidFill>
                <a:uFill>
                  <a:solidFill>
                    <a:srgbClr val="010202"/>
                  </a:solidFill>
                </a:uFill>
                <a:latin typeface="Azo Sans Medium"/>
              </a:rPr>
              <a:t>How to secure buyer meetings</a:t>
            </a:r>
          </a:p>
        </p:txBody>
      </p:sp>
      <p:sp>
        <p:nvSpPr>
          <p:cNvPr id="5" name="object 4">
            <a:extLst>
              <a:ext uri="{FF2B5EF4-FFF2-40B4-BE49-F238E27FC236}">
                <a16:creationId xmlns:a16="http://schemas.microsoft.com/office/drawing/2014/main" id="{ADFEAB26-CCC8-F75D-185D-F75CA6FB309E}"/>
              </a:ext>
            </a:extLst>
          </p:cNvPr>
          <p:cNvSpPr txBox="1"/>
          <p:nvPr/>
        </p:nvSpPr>
        <p:spPr>
          <a:xfrm>
            <a:off x="431311" y="2298700"/>
            <a:ext cx="3254303" cy="4273286"/>
          </a:xfrm>
          <a:prstGeom prst="rect">
            <a:avLst/>
          </a:prstGeom>
        </p:spPr>
        <p:txBody>
          <a:bodyPr vert="horz" wrap="square" lIns="0" tIns="12700" rIns="0" bIns="0" rtlCol="0">
            <a:spAutoFit/>
          </a:bodyPr>
          <a:lstStyle/>
          <a:p>
            <a:pPr>
              <a:lnSpc>
                <a:spcPct val="107000"/>
              </a:lnSpc>
              <a:spcAft>
                <a:spcPts val="800"/>
              </a:spcAft>
            </a:pPr>
            <a:r>
              <a:rPr lang="en-GB" sz="1200" b="1" dirty="0">
                <a:solidFill>
                  <a:srgbClr val="231F20"/>
                </a:solidFill>
                <a:latin typeface="Azo Sans"/>
              </a:rPr>
              <a:t>Attendee List</a:t>
            </a:r>
          </a:p>
          <a:p>
            <a:pPr>
              <a:lnSpc>
                <a:spcPct val="107000"/>
              </a:lnSpc>
              <a:spcAft>
                <a:spcPts val="800"/>
              </a:spcAft>
            </a:pPr>
            <a:r>
              <a:rPr lang="en-GB" sz="1200" dirty="0">
                <a:solidFill>
                  <a:srgbClr val="231F20"/>
                </a:solidFill>
                <a:latin typeface="Azo Sans"/>
              </a:rPr>
              <a:t>The attendee list includes everyone coming to the show. You can search for buyers using a range of different filters including their names, company names or country. </a:t>
            </a:r>
          </a:p>
          <a:p>
            <a:pPr>
              <a:lnSpc>
                <a:spcPct val="107000"/>
              </a:lnSpc>
              <a:spcAft>
                <a:spcPts val="800"/>
              </a:spcAft>
            </a:pPr>
            <a:r>
              <a:rPr lang="en-GB" sz="1200" dirty="0">
                <a:solidFill>
                  <a:srgbClr val="231F20"/>
                </a:solidFill>
                <a:latin typeface="Azo Sans"/>
              </a:rPr>
              <a:t>You can also view and contact AI generated recommendations based on your compatibility with buyer profiles and actions in the </a:t>
            </a:r>
            <a:r>
              <a:rPr lang="en-GB" sz="1200">
                <a:solidFill>
                  <a:srgbClr val="231F20"/>
                </a:solidFill>
                <a:latin typeface="Azo Sans"/>
              </a:rPr>
              <a:t>show platform </a:t>
            </a:r>
            <a:r>
              <a:rPr lang="en-GB" sz="1200" dirty="0">
                <a:solidFill>
                  <a:srgbClr val="231F20"/>
                </a:solidFill>
                <a:latin typeface="Azo Sans"/>
              </a:rPr>
              <a:t>by using the Recommended for you option.</a:t>
            </a:r>
          </a:p>
          <a:p>
            <a:pPr>
              <a:lnSpc>
                <a:spcPct val="107000"/>
              </a:lnSpc>
              <a:spcAft>
                <a:spcPts val="800"/>
              </a:spcAft>
            </a:pPr>
            <a:r>
              <a:rPr lang="en-GB" sz="1200" b="1" dirty="0">
                <a:solidFill>
                  <a:srgbClr val="231F20"/>
                </a:solidFill>
                <a:latin typeface="Azo Sans"/>
              </a:rPr>
              <a:t>Messaging buyers</a:t>
            </a:r>
          </a:p>
          <a:p>
            <a:pPr>
              <a:lnSpc>
                <a:spcPct val="107000"/>
              </a:lnSpc>
              <a:spcAft>
                <a:spcPts val="800"/>
              </a:spcAft>
            </a:pPr>
            <a:r>
              <a:rPr lang="en-GB" sz="1200" dirty="0">
                <a:solidFill>
                  <a:srgbClr val="231F20"/>
                </a:solidFill>
                <a:latin typeface="Azo Sans"/>
              </a:rPr>
              <a:t>Once you’ve selected a buyer you want to meet at the show, you can send them an individual message. </a:t>
            </a:r>
          </a:p>
          <a:p>
            <a:pPr>
              <a:lnSpc>
                <a:spcPct val="107000"/>
              </a:lnSpc>
              <a:spcAft>
                <a:spcPts val="800"/>
              </a:spcAft>
            </a:pPr>
            <a:r>
              <a:rPr lang="en-GB" sz="1200" dirty="0">
                <a:solidFill>
                  <a:srgbClr val="231F20"/>
                </a:solidFill>
                <a:latin typeface="Azo Sans"/>
              </a:rPr>
              <a:t>You cannot send the same message to multiple buyers at once. This is by design. You can contact as many buyers as you like individually with personal and targeted messages.</a:t>
            </a:r>
          </a:p>
        </p:txBody>
      </p:sp>
      <p:sp>
        <p:nvSpPr>
          <p:cNvPr id="17" name="object 4">
            <a:extLst>
              <a:ext uri="{FF2B5EF4-FFF2-40B4-BE49-F238E27FC236}">
                <a16:creationId xmlns:a16="http://schemas.microsoft.com/office/drawing/2014/main" id="{E13E2D3A-793D-3B86-B869-CF8591D265F0}"/>
              </a:ext>
            </a:extLst>
          </p:cNvPr>
          <p:cNvSpPr txBox="1"/>
          <p:nvPr/>
        </p:nvSpPr>
        <p:spPr>
          <a:xfrm>
            <a:off x="3854450" y="5481303"/>
            <a:ext cx="3346940" cy="3680431"/>
          </a:xfrm>
          <a:prstGeom prst="rect">
            <a:avLst/>
          </a:prstGeom>
        </p:spPr>
        <p:txBody>
          <a:bodyPr vert="horz" wrap="square" lIns="0" tIns="12700" rIns="0" bIns="0" rtlCol="0">
            <a:spAutoFit/>
          </a:bodyPr>
          <a:lstStyle/>
          <a:p>
            <a:pPr>
              <a:lnSpc>
                <a:spcPct val="107000"/>
              </a:lnSpc>
              <a:spcAft>
                <a:spcPts val="800"/>
              </a:spcAft>
            </a:pPr>
            <a:r>
              <a:rPr lang="en-GB" sz="1200" b="1" dirty="0">
                <a:solidFill>
                  <a:srgbClr val="231F20"/>
                </a:solidFill>
                <a:latin typeface="Azo Sans"/>
              </a:rPr>
              <a:t>Recommendations</a:t>
            </a:r>
          </a:p>
          <a:p>
            <a:pPr>
              <a:lnSpc>
                <a:spcPct val="107000"/>
              </a:lnSpc>
              <a:spcAft>
                <a:spcPts val="800"/>
              </a:spcAft>
            </a:pPr>
            <a:r>
              <a:rPr lang="en-GB" sz="1200" dirty="0">
                <a:solidFill>
                  <a:srgbClr val="231F20"/>
                </a:solidFill>
                <a:latin typeface="Azo Sans"/>
              </a:rPr>
              <a:t>Check your Recommendations. You’re far more likely to receive responses from buyers whose preferences match your products and services.</a:t>
            </a:r>
          </a:p>
          <a:p>
            <a:pPr>
              <a:lnSpc>
                <a:spcPct val="107000"/>
              </a:lnSpc>
              <a:spcAft>
                <a:spcPts val="800"/>
              </a:spcAft>
            </a:pPr>
            <a:r>
              <a:rPr lang="en-GB" sz="1200" b="1" dirty="0" err="1">
                <a:solidFill>
                  <a:srgbClr val="231F20"/>
                </a:solidFill>
                <a:latin typeface="Azo Sans"/>
              </a:rPr>
              <a:t>Favoriting</a:t>
            </a:r>
            <a:endParaRPr lang="en-GB" sz="1200" b="1" dirty="0">
              <a:solidFill>
                <a:srgbClr val="231F20"/>
              </a:solidFill>
              <a:latin typeface="Azo Sans"/>
            </a:endParaRPr>
          </a:p>
          <a:p>
            <a:pPr>
              <a:lnSpc>
                <a:spcPct val="107000"/>
              </a:lnSpc>
              <a:spcAft>
                <a:spcPts val="800"/>
              </a:spcAft>
            </a:pPr>
            <a:r>
              <a:rPr lang="en-GB" sz="1200" dirty="0">
                <a:solidFill>
                  <a:srgbClr val="231F20"/>
                </a:solidFill>
                <a:latin typeface="Azo Sans"/>
              </a:rPr>
              <a:t>Check any alerts showing that a buyer has </a:t>
            </a:r>
            <a:r>
              <a:rPr lang="en-GB" sz="1200" dirty="0" err="1">
                <a:solidFill>
                  <a:srgbClr val="231F20"/>
                </a:solidFill>
                <a:latin typeface="Azo Sans"/>
              </a:rPr>
              <a:t>favorited</a:t>
            </a:r>
            <a:r>
              <a:rPr lang="en-GB" sz="1200" dirty="0">
                <a:solidFill>
                  <a:srgbClr val="231F20"/>
                </a:solidFill>
                <a:latin typeface="Azo Sans"/>
              </a:rPr>
              <a:t> your profile. These are good prospects as they’ve actively shown an interest in you.</a:t>
            </a:r>
          </a:p>
          <a:p>
            <a:pPr>
              <a:lnSpc>
                <a:spcPct val="107000"/>
              </a:lnSpc>
              <a:spcAft>
                <a:spcPts val="800"/>
              </a:spcAft>
            </a:pPr>
            <a:r>
              <a:rPr lang="en-GB" sz="1200" dirty="0">
                <a:solidFill>
                  <a:srgbClr val="231F20"/>
                </a:solidFill>
                <a:latin typeface="Azo Sans"/>
              </a:rPr>
              <a:t>You can </a:t>
            </a:r>
            <a:r>
              <a:rPr lang="en-GB" sz="1200" dirty="0" err="1">
                <a:solidFill>
                  <a:srgbClr val="231F20"/>
                </a:solidFill>
                <a:latin typeface="Azo Sans"/>
              </a:rPr>
              <a:t>favorite</a:t>
            </a:r>
            <a:r>
              <a:rPr lang="en-GB" sz="1200" dirty="0">
                <a:solidFill>
                  <a:srgbClr val="231F20"/>
                </a:solidFill>
                <a:latin typeface="Azo Sans"/>
              </a:rPr>
              <a:t> others by clicking the star icon in their profile.</a:t>
            </a:r>
          </a:p>
          <a:p>
            <a:pPr>
              <a:lnSpc>
                <a:spcPct val="107000"/>
              </a:lnSpc>
              <a:spcAft>
                <a:spcPts val="800"/>
              </a:spcAft>
            </a:pPr>
            <a:r>
              <a:rPr lang="en-GB" sz="1200" dirty="0">
                <a:solidFill>
                  <a:srgbClr val="231F20"/>
                </a:solidFill>
                <a:latin typeface="Azo Sans"/>
              </a:rPr>
              <a:t>You can use </a:t>
            </a:r>
            <a:r>
              <a:rPr lang="en-GB" sz="1200" dirty="0" err="1">
                <a:solidFill>
                  <a:srgbClr val="231F20"/>
                </a:solidFill>
                <a:latin typeface="Azo Sans"/>
              </a:rPr>
              <a:t>favoriting</a:t>
            </a:r>
            <a:r>
              <a:rPr lang="en-GB" sz="1200" dirty="0">
                <a:solidFill>
                  <a:srgbClr val="231F20"/>
                </a:solidFill>
                <a:latin typeface="Azo Sans"/>
              </a:rPr>
              <a:t> to build a bank of contacts to follow up with a message or to identify contacts you’d like to meet at the show.</a:t>
            </a:r>
          </a:p>
        </p:txBody>
      </p:sp>
      <p:pic>
        <p:nvPicPr>
          <p:cNvPr id="4" name="Picture 3">
            <a:extLst>
              <a:ext uri="{FF2B5EF4-FFF2-40B4-BE49-F238E27FC236}">
                <a16:creationId xmlns:a16="http://schemas.microsoft.com/office/drawing/2014/main" id="{5006B972-C7F8-FEA8-B5DC-9B88365A47FB}"/>
              </a:ext>
            </a:extLst>
          </p:cNvPr>
          <p:cNvPicPr>
            <a:picLocks noChangeAspect="1"/>
          </p:cNvPicPr>
          <p:nvPr/>
        </p:nvPicPr>
        <p:blipFill>
          <a:blip r:embed="rId2"/>
          <a:stretch>
            <a:fillRect/>
          </a:stretch>
        </p:blipFill>
        <p:spPr>
          <a:xfrm>
            <a:off x="5226050" y="8013700"/>
            <a:ext cx="228600" cy="228600"/>
          </a:xfrm>
          <a:prstGeom prst="rect">
            <a:avLst/>
          </a:prstGeom>
        </p:spPr>
      </p:pic>
      <p:pic>
        <p:nvPicPr>
          <p:cNvPr id="6" name="Picture 5" descr="A group of women sitting at a table&#10;&#10;Description automatically generated">
            <a:extLst>
              <a:ext uri="{FF2B5EF4-FFF2-40B4-BE49-F238E27FC236}">
                <a16:creationId xmlns:a16="http://schemas.microsoft.com/office/drawing/2014/main" id="{A1F90D96-555B-3739-A6C4-CAA6438830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0813" y="2755899"/>
            <a:ext cx="3346940" cy="2231293"/>
          </a:xfrm>
          <a:prstGeom prst="rect">
            <a:avLst/>
          </a:prstGeom>
        </p:spPr>
      </p:pic>
      <p:pic>
        <p:nvPicPr>
          <p:cNvPr id="8" name="Picture 7" descr="A person shaking hands with a person&#10;&#10;Description automatically generated">
            <a:extLst>
              <a:ext uri="{FF2B5EF4-FFF2-40B4-BE49-F238E27FC236}">
                <a16:creationId xmlns:a16="http://schemas.microsoft.com/office/drawing/2014/main" id="{6E6BB1DF-25DD-EB6C-57F4-09B491F613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310" y="6565900"/>
            <a:ext cx="3254303" cy="216953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4">
            <a:extLst>
              <a:ext uri="{FF2B5EF4-FFF2-40B4-BE49-F238E27FC236}">
                <a16:creationId xmlns:a16="http://schemas.microsoft.com/office/drawing/2014/main" id="{87438E00-EE51-34CC-391E-2FCC0C5B7BAD}"/>
              </a:ext>
            </a:extLst>
          </p:cNvPr>
          <p:cNvSpPr txBox="1"/>
          <p:nvPr/>
        </p:nvSpPr>
        <p:spPr>
          <a:xfrm>
            <a:off x="431311" y="1519041"/>
            <a:ext cx="6242539" cy="382156"/>
          </a:xfrm>
          <a:prstGeom prst="rect">
            <a:avLst/>
          </a:prstGeom>
        </p:spPr>
        <p:txBody>
          <a:bodyPr vert="horz" wrap="square" lIns="0" tIns="12700" rIns="0" bIns="0" rtlCol="0">
            <a:spAutoFit/>
          </a:bodyPr>
          <a:lstStyle/>
          <a:p>
            <a:pPr marL="12700">
              <a:lnSpc>
                <a:spcPct val="100000"/>
              </a:lnSpc>
              <a:spcBef>
                <a:spcPts val="100"/>
              </a:spcBef>
            </a:pPr>
            <a:r>
              <a:rPr lang="en-GB" sz="2400" b="1" u="sng" dirty="0">
                <a:solidFill>
                  <a:srgbClr val="010202"/>
                </a:solidFill>
                <a:uFill>
                  <a:solidFill>
                    <a:srgbClr val="010202"/>
                  </a:solidFill>
                </a:uFill>
                <a:latin typeface="Azo Sans Medium"/>
              </a:rPr>
              <a:t>How to secure buyer meetings</a:t>
            </a:r>
            <a:endParaRPr sz="2400" b="1" u="sng" dirty="0">
              <a:solidFill>
                <a:srgbClr val="010202"/>
              </a:solidFill>
              <a:uFill>
                <a:solidFill>
                  <a:srgbClr val="010202"/>
                </a:solidFill>
              </a:uFill>
              <a:latin typeface="Azo Sans Medium"/>
            </a:endParaRPr>
          </a:p>
        </p:txBody>
      </p:sp>
      <p:sp>
        <p:nvSpPr>
          <p:cNvPr id="5" name="object 4">
            <a:extLst>
              <a:ext uri="{FF2B5EF4-FFF2-40B4-BE49-F238E27FC236}">
                <a16:creationId xmlns:a16="http://schemas.microsoft.com/office/drawing/2014/main" id="{ADFEAB26-CCC8-F75D-185D-F75CA6FB309E}"/>
              </a:ext>
            </a:extLst>
          </p:cNvPr>
          <p:cNvSpPr txBox="1"/>
          <p:nvPr/>
        </p:nvSpPr>
        <p:spPr>
          <a:xfrm>
            <a:off x="3924789" y="2298700"/>
            <a:ext cx="3200400" cy="2889958"/>
          </a:xfrm>
          <a:prstGeom prst="rect">
            <a:avLst/>
          </a:prstGeom>
        </p:spPr>
        <p:txBody>
          <a:bodyPr vert="horz" wrap="square" lIns="0" tIns="12700" rIns="0" bIns="0" rtlCol="0">
            <a:spAutoFit/>
          </a:bodyPr>
          <a:lstStyle/>
          <a:p>
            <a:pPr>
              <a:lnSpc>
                <a:spcPct val="107000"/>
              </a:lnSpc>
              <a:spcAft>
                <a:spcPts val="800"/>
              </a:spcAft>
            </a:pPr>
            <a:r>
              <a:rPr lang="en-GB" sz="1200" b="1" dirty="0">
                <a:solidFill>
                  <a:srgbClr val="231F20"/>
                </a:solidFill>
                <a:latin typeface="Azo Sans"/>
              </a:rPr>
              <a:t>Promotion beyond our show platform</a:t>
            </a:r>
          </a:p>
          <a:p>
            <a:pPr>
              <a:lnSpc>
                <a:spcPct val="107000"/>
              </a:lnSpc>
              <a:spcAft>
                <a:spcPts val="800"/>
              </a:spcAft>
            </a:pPr>
            <a:r>
              <a:rPr lang="en-GB" sz="1200" dirty="0">
                <a:solidFill>
                  <a:srgbClr val="231F20"/>
                </a:solidFill>
                <a:latin typeface="Azo Sans"/>
              </a:rPr>
              <a:t>Promote your attendance on LinkedIn and other social media.</a:t>
            </a:r>
          </a:p>
          <a:p>
            <a:pPr>
              <a:lnSpc>
                <a:spcPct val="107000"/>
              </a:lnSpc>
              <a:spcAft>
                <a:spcPts val="800"/>
              </a:spcAft>
            </a:pPr>
            <a:r>
              <a:rPr lang="en-GB" sz="1200" dirty="0">
                <a:solidFill>
                  <a:srgbClr val="231F20"/>
                </a:solidFill>
                <a:latin typeface="Azo Sans"/>
              </a:rPr>
              <a:t>Share a link to your Exhibitor Directory page in your email signature, on social media and by email to your clients</a:t>
            </a:r>
          </a:p>
          <a:p>
            <a:pPr>
              <a:lnSpc>
                <a:spcPct val="107000"/>
              </a:lnSpc>
              <a:spcAft>
                <a:spcPts val="800"/>
              </a:spcAft>
            </a:pPr>
            <a:r>
              <a:rPr lang="en-GB" sz="1200" dirty="0">
                <a:solidFill>
                  <a:srgbClr val="231F20"/>
                </a:solidFill>
                <a:latin typeface="Azo Sans"/>
              </a:rPr>
              <a:t>Include IMEX logos in your promotion. You can find them </a:t>
            </a:r>
            <a:r>
              <a:rPr lang="en-GB" sz="1200" dirty="0">
                <a:solidFill>
                  <a:srgbClr val="231F20"/>
                </a:solidFill>
                <a:latin typeface="Azo Sans"/>
                <a:hlinkClick r:id="rId2"/>
              </a:rPr>
              <a:t>here</a:t>
            </a:r>
            <a:endParaRPr lang="en-GB" sz="1200" dirty="0">
              <a:solidFill>
                <a:srgbClr val="231F20"/>
              </a:solidFill>
              <a:latin typeface="Azo Sans"/>
            </a:endParaRPr>
          </a:p>
          <a:p>
            <a:pPr>
              <a:lnSpc>
                <a:spcPct val="107000"/>
              </a:lnSpc>
              <a:spcAft>
                <a:spcPts val="800"/>
              </a:spcAft>
            </a:pPr>
            <a:r>
              <a:rPr lang="en-GB" sz="1200" dirty="0">
                <a:solidFill>
                  <a:srgbClr val="231F20"/>
                </a:solidFill>
                <a:latin typeface="Azo Sans"/>
              </a:rPr>
              <a:t>Share links to your booth activities/special at-show promotions on social media/by email</a:t>
            </a:r>
          </a:p>
          <a:p>
            <a:pPr>
              <a:lnSpc>
                <a:spcPct val="107000"/>
              </a:lnSpc>
              <a:spcAft>
                <a:spcPts val="800"/>
              </a:spcAft>
            </a:pPr>
            <a:endParaRPr lang="en-GB" sz="1200" dirty="0">
              <a:solidFill>
                <a:srgbClr val="231F20"/>
              </a:solidFill>
              <a:latin typeface="Azo Sans"/>
            </a:endParaRPr>
          </a:p>
        </p:txBody>
      </p:sp>
      <p:sp>
        <p:nvSpPr>
          <p:cNvPr id="7" name="object 4">
            <a:extLst>
              <a:ext uri="{FF2B5EF4-FFF2-40B4-BE49-F238E27FC236}">
                <a16:creationId xmlns:a16="http://schemas.microsoft.com/office/drawing/2014/main" id="{79B34D26-40F7-B3BB-8516-6A62E46B8BAA}"/>
              </a:ext>
            </a:extLst>
          </p:cNvPr>
          <p:cNvSpPr txBox="1"/>
          <p:nvPr/>
        </p:nvSpPr>
        <p:spPr>
          <a:xfrm>
            <a:off x="423235" y="4490421"/>
            <a:ext cx="3200400" cy="1396473"/>
          </a:xfrm>
          <a:prstGeom prst="rect">
            <a:avLst/>
          </a:prstGeom>
        </p:spPr>
        <p:txBody>
          <a:bodyPr vert="horz" wrap="square" lIns="0" tIns="12700" rIns="0" bIns="0" rtlCol="0">
            <a:spAutoFit/>
          </a:bodyPr>
          <a:lstStyle/>
          <a:p>
            <a:pPr>
              <a:lnSpc>
                <a:spcPct val="107000"/>
              </a:lnSpc>
              <a:spcAft>
                <a:spcPts val="800"/>
              </a:spcAft>
            </a:pPr>
            <a:r>
              <a:rPr lang="en-GB" sz="1200" b="1" dirty="0">
                <a:solidFill>
                  <a:srgbClr val="231F20"/>
                </a:solidFill>
                <a:latin typeface="Azo Sans"/>
              </a:rPr>
              <a:t>QR codes</a:t>
            </a:r>
          </a:p>
          <a:p>
            <a:pPr>
              <a:lnSpc>
                <a:spcPct val="107000"/>
              </a:lnSpc>
              <a:spcAft>
                <a:spcPts val="800"/>
              </a:spcAft>
            </a:pPr>
            <a:r>
              <a:rPr lang="en-GB" sz="1200" dirty="0">
                <a:solidFill>
                  <a:srgbClr val="231F20"/>
                </a:solidFill>
                <a:latin typeface="Azo Sans"/>
              </a:rPr>
              <a:t>Our show platform auto-generates QR codes for </a:t>
            </a:r>
            <a:r>
              <a:rPr lang="en-GB" sz="1200" dirty="0" err="1">
                <a:solidFill>
                  <a:srgbClr val="231F20"/>
                </a:solidFill>
                <a:latin typeface="Azo Sans"/>
              </a:rPr>
              <a:t>eachof</a:t>
            </a:r>
            <a:r>
              <a:rPr lang="en-GB" sz="1200" dirty="0">
                <a:solidFill>
                  <a:srgbClr val="231F20"/>
                </a:solidFill>
                <a:latin typeface="Azo Sans"/>
              </a:rPr>
              <a:t> your products and services, and for your individual and company profile. You can use these on your booth at the show.</a:t>
            </a:r>
          </a:p>
          <a:p>
            <a:pPr>
              <a:lnSpc>
                <a:spcPct val="107000"/>
              </a:lnSpc>
              <a:spcAft>
                <a:spcPts val="800"/>
              </a:spcAft>
            </a:pPr>
            <a:endParaRPr lang="en-GB" sz="1200" dirty="0">
              <a:solidFill>
                <a:srgbClr val="231F20"/>
              </a:solidFill>
              <a:latin typeface="Azo Sans"/>
            </a:endParaRPr>
          </a:p>
        </p:txBody>
      </p:sp>
      <p:pic>
        <p:nvPicPr>
          <p:cNvPr id="4" name="Picture 3" descr="A group of women in a room&#10;&#10;Description automatically generated">
            <a:extLst>
              <a:ext uri="{FF2B5EF4-FFF2-40B4-BE49-F238E27FC236}">
                <a16:creationId xmlns:a16="http://schemas.microsoft.com/office/drawing/2014/main" id="{9470BC7E-24DD-6EAD-C45F-346C2141C2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311" y="2298700"/>
            <a:ext cx="2943303" cy="1962202"/>
          </a:xfrm>
          <a:prstGeom prst="rect">
            <a:avLst/>
          </a:prstGeom>
        </p:spPr>
      </p:pic>
      <p:pic>
        <p:nvPicPr>
          <p:cNvPr id="8" name="Picture 7" descr="A group of people sitting at a table&#10;&#10;Description automatically generated">
            <a:extLst>
              <a:ext uri="{FF2B5EF4-FFF2-40B4-BE49-F238E27FC236}">
                <a16:creationId xmlns:a16="http://schemas.microsoft.com/office/drawing/2014/main" id="{6E9B2DB8-B41C-5E5C-C71F-D9D1907066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246" y="5609958"/>
            <a:ext cx="6162008" cy="4108006"/>
          </a:xfrm>
          <a:prstGeom prst="rect">
            <a:avLst/>
          </a:prstGeom>
        </p:spPr>
      </p:pic>
    </p:spTree>
    <p:extLst>
      <p:ext uri="{BB962C8B-B14F-4D97-AF65-F5344CB8AC3E}">
        <p14:creationId xmlns:p14="http://schemas.microsoft.com/office/powerpoint/2010/main" val="114430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4">
            <a:extLst>
              <a:ext uri="{FF2B5EF4-FFF2-40B4-BE49-F238E27FC236}">
                <a16:creationId xmlns:a16="http://schemas.microsoft.com/office/drawing/2014/main" id="{87438E00-EE51-34CC-391E-2FCC0C5B7BAD}"/>
              </a:ext>
            </a:extLst>
          </p:cNvPr>
          <p:cNvSpPr txBox="1"/>
          <p:nvPr/>
        </p:nvSpPr>
        <p:spPr>
          <a:xfrm>
            <a:off x="431311" y="1519041"/>
            <a:ext cx="6242539" cy="382156"/>
          </a:xfrm>
          <a:prstGeom prst="rect">
            <a:avLst/>
          </a:prstGeom>
        </p:spPr>
        <p:txBody>
          <a:bodyPr vert="horz" wrap="square" lIns="0" tIns="12700" rIns="0" bIns="0" rtlCol="0">
            <a:spAutoFit/>
          </a:bodyPr>
          <a:lstStyle/>
          <a:p>
            <a:pPr marL="12700">
              <a:lnSpc>
                <a:spcPct val="100000"/>
              </a:lnSpc>
              <a:spcBef>
                <a:spcPts val="100"/>
              </a:spcBef>
            </a:pPr>
            <a:r>
              <a:rPr lang="en-GB" sz="2400" b="1" u="sng" dirty="0">
                <a:solidFill>
                  <a:srgbClr val="010202"/>
                </a:solidFill>
                <a:uFill>
                  <a:solidFill>
                    <a:srgbClr val="010202"/>
                  </a:solidFill>
                </a:uFill>
                <a:latin typeface="Azo Sans Medium"/>
              </a:rPr>
              <a:t>Preparing for meetings and following up</a:t>
            </a:r>
            <a:endParaRPr sz="2400" b="1" u="sng" dirty="0">
              <a:solidFill>
                <a:srgbClr val="010202"/>
              </a:solidFill>
              <a:uFill>
                <a:solidFill>
                  <a:srgbClr val="010202"/>
                </a:solidFill>
              </a:uFill>
              <a:latin typeface="Azo Sans Medium"/>
            </a:endParaRPr>
          </a:p>
        </p:txBody>
      </p:sp>
      <p:sp>
        <p:nvSpPr>
          <p:cNvPr id="8" name="object 4">
            <a:extLst>
              <a:ext uri="{FF2B5EF4-FFF2-40B4-BE49-F238E27FC236}">
                <a16:creationId xmlns:a16="http://schemas.microsoft.com/office/drawing/2014/main" id="{FB708C14-48F2-15B0-759F-28042142C46E}"/>
              </a:ext>
            </a:extLst>
          </p:cNvPr>
          <p:cNvSpPr txBox="1"/>
          <p:nvPr/>
        </p:nvSpPr>
        <p:spPr>
          <a:xfrm>
            <a:off x="431311" y="2451100"/>
            <a:ext cx="3025703" cy="3277629"/>
          </a:xfrm>
          <a:prstGeom prst="rect">
            <a:avLst/>
          </a:prstGeom>
        </p:spPr>
        <p:txBody>
          <a:bodyPr vert="horz" wrap="square" lIns="0" tIns="12700" rIns="0" bIns="0" rtlCol="0">
            <a:spAutoFit/>
          </a:bodyPr>
          <a:lstStyle/>
          <a:p>
            <a:pPr>
              <a:lnSpc>
                <a:spcPct val="107000"/>
              </a:lnSpc>
              <a:spcAft>
                <a:spcPts val="800"/>
              </a:spcAft>
            </a:pPr>
            <a:r>
              <a:rPr lang="en-GB" sz="1200" b="1" dirty="0">
                <a:solidFill>
                  <a:srgbClr val="231F20"/>
                </a:solidFill>
                <a:latin typeface="Azo Sans"/>
              </a:rPr>
              <a:t>Prepare for your meetings in advance</a:t>
            </a:r>
          </a:p>
          <a:p>
            <a:pPr>
              <a:lnSpc>
                <a:spcPct val="107000"/>
              </a:lnSpc>
              <a:spcAft>
                <a:spcPts val="800"/>
              </a:spcAft>
            </a:pPr>
            <a:r>
              <a:rPr lang="en-GB" sz="1200" dirty="0">
                <a:solidFill>
                  <a:srgbClr val="231F20"/>
                </a:solidFill>
                <a:latin typeface="Azo Sans"/>
              </a:rPr>
              <a:t>Review your meetings carefully including any additional information that buyers may have uploaded for the meeting, such as RFPs. Look up buyers’ profiles on our show platform and on LinkedIn to help you make the most of your time during the meeting.</a:t>
            </a:r>
          </a:p>
          <a:p>
            <a:pPr>
              <a:lnSpc>
                <a:spcPct val="107000"/>
              </a:lnSpc>
              <a:spcAft>
                <a:spcPts val="800"/>
              </a:spcAft>
            </a:pPr>
            <a:r>
              <a:rPr lang="en-GB" sz="1200" b="1" dirty="0">
                <a:solidFill>
                  <a:srgbClr val="231F20"/>
                </a:solidFill>
                <a:latin typeface="Azo Sans"/>
              </a:rPr>
              <a:t>Leads dashboard</a:t>
            </a:r>
          </a:p>
          <a:p>
            <a:pPr>
              <a:lnSpc>
                <a:spcPct val="107000"/>
              </a:lnSpc>
              <a:spcAft>
                <a:spcPts val="800"/>
              </a:spcAft>
            </a:pPr>
            <a:r>
              <a:rPr lang="en-GB" sz="1200" dirty="0">
                <a:solidFill>
                  <a:srgbClr val="231F20"/>
                </a:solidFill>
                <a:latin typeface="Azo Sans"/>
              </a:rPr>
              <a:t>This gives an overview of all the buyers interacting with you. Keep track of buyers who </a:t>
            </a:r>
            <a:r>
              <a:rPr lang="en-GB" sz="1200" dirty="0" err="1">
                <a:solidFill>
                  <a:srgbClr val="231F20"/>
                </a:solidFill>
                <a:latin typeface="Azo Sans"/>
              </a:rPr>
              <a:t>favorite</a:t>
            </a:r>
            <a:r>
              <a:rPr lang="en-GB" sz="1200" dirty="0">
                <a:solidFill>
                  <a:srgbClr val="231F20"/>
                </a:solidFill>
                <a:latin typeface="Azo Sans"/>
              </a:rPr>
              <a:t> your company or individual profile, products and services. You can message them direct, encouraging them to book a meeting with you.</a:t>
            </a:r>
          </a:p>
        </p:txBody>
      </p:sp>
      <p:sp>
        <p:nvSpPr>
          <p:cNvPr id="6" name="object 4">
            <a:extLst>
              <a:ext uri="{FF2B5EF4-FFF2-40B4-BE49-F238E27FC236}">
                <a16:creationId xmlns:a16="http://schemas.microsoft.com/office/drawing/2014/main" id="{C94979FB-EC16-DCAA-F6C3-52110780D902}"/>
              </a:ext>
            </a:extLst>
          </p:cNvPr>
          <p:cNvSpPr txBox="1"/>
          <p:nvPr/>
        </p:nvSpPr>
        <p:spPr>
          <a:xfrm>
            <a:off x="3778250" y="2451100"/>
            <a:ext cx="3346939" cy="2984984"/>
          </a:xfrm>
          <a:prstGeom prst="rect">
            <a:avLst/>
          </a:prstGeom>
        </p:spPr>
        <p:txBody>
          <a:bodyPr vert="horz" wrap="square" lIns="0" tIns="12700" rIns="0" bIns="0" rtlCol="0">
            <a:spAutoFit/>
          </a:bodyPr>
          <a:lstStyle/>
          <a:p>
            <a:pPr>
              <a:lnSpc>
                <a:spcPct val="107000"/>
              </a:lnSpc>
              <a:spcAft>
                <a:spcPts val="800"/>
              </a:spcAft>
            </a:pPr>
            <a:r>
              <a:rPr lang="en-GB" sz="1200" b="1" dirty="0">
                <a:solidFill>
                  <a:srgbClr val="231F20"/>
                </a:solidFill>
                <a:latin typeface="Azo Sans"/>
              </a:rPr>
              <a:t>Lead scanning at the show</a:t>
            </a:r>
          </a:p>
          <a:p>
            <a:pPr>
              <a:lnSpc>
                <a:spcPct val="107000"/>
              </a:lnSpc>
              <a:spcAft>
                <a:spcPts val="800"/>
              </a:spcAft>
            </a:pPr>
            <a:r>
              <a:rPr lang="en-GB" sz="1200" dirty="0">
                <a:solidFill>
                  <a:srgbClr val="231F20"/>
                </a:solidFill>
                <a:latin typeface="Azo Sans"/>
              </a:rPr>
              <a:t>Lead scanning is free for all exhibitors on the IMEX app</a:t>
            </a:r>
          </a:p>
          <a:p>
            <a:pPr>
              <a:lnSpc>
                <a:spcPct val="107000"/>
              </a:lnSpc>
              <a:spcAft>
                <a:spcPts val="800"/>
              </a:spcAft>
            </a:pPr>
            <a:r>
              <a:rPr lang="en-GB" sz="1200" dirty="0">
                <a:solidFill>
                  <a:srgbClr val="231F20"/>
                </a:solidFill>
                <a:latin typeface="Azo Sans"/>
              </a:rPr>
              <a:t>Download the IMEX app and familiarize your team members with it before the show. Practice scanning badges, messaging and managing your schedules. (We will email you when the app is available for download)</a:t>
            </a:r>
          </a:p>
          <a:p>
            <a:pPr>
              <a:lnSpc>
                <a:spcPct val="107000"/>
              </a:lnSpc>
              <a:spcAft>
                <a:spcPts val="800"/>
              </a:spcAft>
            </a:pPr>
            <a:r>
              <a:rPr lang="en-GB" sz="1200" dirty="0">
                <a:solidFill>
                  <a:srgbClr val="231F20"/>
                </a:solidFill>
                <a:latin typeface="Azo Sans"/>
              </a:rPr>
              <a:t>At the show, make sure all your team members and partners use the lead scanning tool in the app.</a:t>
            </a:r>
          </a:p>
          <a:p>
            <a:pPr>
              <a:lnSpc>
                <a:spcPct val="107000"/>
              </a:lnSpc>
              <a:spcAft>
                <a:spcPts val="800"/>
              </a:spcAft>
            </a:pPr>
            <a:r>
              <a:rPr lang="en-GB" sz="1200" dirty="0">
                <a:solidFill>
                  <a:srgbClr val="231F20"/>
                </a:solidFill>
                <a:latin typeface="Azo Sans"/>
              </a:rPr>
              <a:t>All at show and online leads appear in your leads downloads making follow-ups easier.</a:t>
            </a:r>
          </a:p>
        </p:txBody>
      </p:sp>
      <p:pic>
        <p:nvPicPr>
          <p:cNvPr id="4" name="Picture 3" descr="A group of women sitting at a table&#10;&#10;Description automatically generated">
            <a:extLst>
              <a:ext uri="{FF2B5EF4-FFF2-40B4-BE49-F238E27FC236}">
                <a16:creationId xmlns:a16="http://schemas.microsoft.com/office/drawing/2014/main" id="{7EF117AE-9697-28A7-198F-C8FAD0694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625" y="5880100"/>
            <a:ext cx="5683250" cy="3788834"/>
          </a:xfrm>
          <a:prstGeom prst="rect">
            <a:avLst/>
          </a:prstGeom>
        </p:spPr>
      </p:pic>
    </p:spTree>
    <p:extLst>
      <p:ext uri="{BB962C8B-B14F-4D97-AF65-F5344CB8AC3E}">
        <p14:creationId xmlns:p14="http://schemas.microsoft.com/office/powerpoint/2010/main" val="16054689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693</TotalTime>
  <Words>836</Words>
  <Application>Microsoft Office PowerPoint</Application>
  <PresentationFormat>Custom</PresentationFormat>
  <Paragraphs>52</Paragraphs>
  <Slides>6</Slides>
  <Notes>0</Notes>
  <HiddenSlides>0</HiddenSlides>
  <MMClips>0</MMClips>
  <ScaleCrop>false</ScaleCrop>
  <HeadingPairs>
    <vt:vector size="4" baseType="variant">
      <vt:variant>
        <vt:lpstr>Theme</vt:lpstr>
      </vt:variant>
      <vt:variant>
        <vt:i4>2</vt:i4>
      </vt:variant>
      <vt:variant>
        <vt:lpstr>Slide Titles</vt:lpstr>
      </vt:variant>
      <vt:variant>
        <vt:i4>6</vt:i4>
      </vt:variant>
    </vt:vector>
  </HeadingPairs>
  <TitlesOfParts>
    <vt:vector size="8" baseType="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Schedule Management</dc:title>
  <dc:creator>Pat Hobden</dc:creator>
  <cp:lastModifiedBy>Paolo Zaffiro</cp:lastModifiedBy>
  <cp:revision>8</cp:revision>
  <dcterms:created xsi:type="dcterms:W3CDTF">2024-06-12T14:44:30Z</dcterms:created>
  <dcterms:modified xsi:type="dcterms:W3CDTF">2024-09-09T13:59:26Z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2024-06-12T00:00:00Z</vt:filetime>
  </property>
  <property fmtid="{D5CDD505-2E9C-101B-9397-08002B2CF9AE}" pid="3" name="Creator">
    <vt:lpwstr>Adobe InDesign 19.4 (Windows)</vt:lpwstr>
  </property>
  <property fmtid="{D5CDD505-2E9C-101B-9397-08002B2CF9AE}" pid="4" name="LastSaved">
    <vt:filetime>2024-06-12T00:00:00Z</vt:filetime>
  </property>
  <property fmtid="{D5CDD505-2E9C-101B-9397-08002B2CF9AE}" pid="5" name="Producer">
    <vt:lpwstr>Adobe PDF Library 17.0</vt:lpwstr>
  </property>
  <property fmtid="{D5CDD505-2E9C-101B-9397-08002B2CF9AE}" pid="6" name="MSIP_Label_1a4b5313-ac48-4bac-bb05-62eb4fb20adb_Enabled">
    <vt:lpwstr>true</vt:lpwstr>
  </property>
  <property fmtid="{D5CDD505-2E9C-101B-9397-08002B2CF9AE}" pid="7" name="MSIP_Label_1a4b5313-ac48-4bac-bb05-62eb4fb20adb_SetDate">
    <vt:lpwstr>2024-06-12T14:47:02Z</vt:lpwstr>
  </property>
  <property fmtid="{D5CDD505-2E9C-101B-9397-08002B2CF9AE}" pid="8" name="MSIP_Label_1a4b5313-ac48-4bac-bb05-62eb4fb20adb_Method">
    <vt:lpwstr>Standard</vt:lpwstr>
  </property>
  <property fmtid="{D5CDD505-2E9C-101B-9397-08002B2CF9AE}" pid="9" name="MSIP_Label_1a4b5313-ac48-4bac-bb05-62eb4fb20adb_Name">
    <vt:lpwstr>defa4170-0d19-0005-0004-bc88714345d2</vt:lpwstr>
  </property>
  <property fmtid="{D5CDD505-2E9C-101B-9397-08002B2CF9AE}" pid="10" name="MSIP_Label_1a4b5313-ac48-4bac-bb05-62eb4fb20adb_SiteId">
    <vt:lpwstr>8a48598d-3b75-4b2c-a19b-caccfd861128</vt:lpwstr>
  </property>
  <property fmtid="{D5CDD505-2E9C-101B-9397-08002B2CF9AE}" pid="11" name="MSIP_Label_1a4b5313-ac48-4bac-bb05-62eb4fb20adb_ActionId">
    <vt:lpwstr>16f4a75f-79d5-4f26-91be-3c33977166e0</vt:lpwstr>
  </property>
  <property fmtid="{D5CDD505-2E9C-101B-9397-08002B2CF9AE}" pid="12" name="MSIP_Label_1a4b5313-ac48-4bac-bb05-62eb4fb20adb_ContentBits">
    <vt:lpwstr>0</vt:lpwstr>
  </property>
</Properties>
</file>